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449" r:id="rId2"/>
    <p:sldId id="357" r:id="rId3"/>
    <p:sldId id="424" r:id="rId4"/>
    <p:sldId id="429" r:id="rId5"/>
    <p:sldId id="430" r:id="rId6"/>
    <p:sldId id="431" r:id="rId7"/>
    <p:sldId id="432" r:id="rId8"/>
    <p:sldId id="433" r:id="rId9"/>
    <p:sldId id="434" r:id="rId10"/>
    <p:sldId id="435" r:id="rId11"/>
    <p:sldId id="436" r:id="rId12"/>
    <p:sldId id="437" r:id="rId13"/>
    <p:sldId id="439" r:id="rId14"/>
    <p:sldId id="438" r:id="rId15"/>
    <p:sldId id="440" r:id="rId16"/>
    <p:sldId id="441" r:id="rId17"/>
    <p:sldId id="442" r:id="rId18"/>
    <p:sldId id="443" r:id="rId19"/>
    <p:sldId id="444" r:id="rId20"/>
    <p:sldId id="445" r:id="rId21"/>
    <p:sldId id="446" r:id="rId22"/>
    <p:sldId id="447" r:id="rId23"/>
    <p:sldId id="448" r:id="rId24"/>
    <p:sldId id="401" r:id="rId25"/>
  </p:sldIdLst>
  <p:sldSz cx="9144000" cy="5143500" type="screen16x9"/>
  <p:notesSz cx="6761163" cy="9942513"/>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modifyVerifier cryptProviderType="rsaAES" cryptAlgorithmClass="hash" cryptAlgorithmType="typeAny" cryptAlgorithmSid="14" spinCount="100000" saltData="Jyh+eWBQi4Os5LhwrtVr3A==" hashData="7ji86qrHwxiHKqipz+jEQq5va8MxOQ05tA5oXIcindcnj1tdOhGyZBinze2BuLKCdxu4rZCAOs+iRGqaTbIiQw=="/>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10E0"/>
    <a:srgbClr val="AB559B"/>
    <a:srgbClr val="005DA2"/>
    <a:srgbClr val="FF6201"/>
    <a:srgbClr val="FA9F86"/>
    <a:srgbClr val="C4C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74463" autoAdjust="0"/>
  </p:normalViewPr>
  <p:slideViewPr>
    <p:cSldViewPr snapToGrid="0">
      <p:cViewPr varScale="1">
        <p:scale>
          <a:sx n="126" d="100"/>
          <a:sy n="126" d="100"/>
        </p:scale>
        <p:origin x="91" y="1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0" d="100"/>
          <a:sy n="80" d="100"/>
        </p:scale>
        <p:origin x="316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4A79515A-5222-4F01-879C-8A4FDD1B0536}" type="datetimeFigureOut">
              <a:rPr lang="zh-CN" altLang="en-US" smtClean="0"/>
              <a:t>2024/7/5</a:t>
            </a:fld>
            <a:endParaRPr lang="zh-CN" altLang="en-US"/>
          </a:p>
        </p:txBody>
      </p:sp>
      <p:sp>
        <p:nvSpPr>
          <p:cNvPr id="4" name="页脚占位符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878FFAD9-53DE-42F6-98D8-C7F9888970C0}"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A09DE9EE-F82A-44FC-9338-200B4E080055}" type="datetimeFigureOut">
              <a:rPr lang="zh-CN" altLang="en-US" smtClean="0"/>
              <a:t>2024/7/5</a:t>
            </a:fld>
            <a:endParaRPr lang="zh-CN" altLang="en-US"/>
          </a:p>
        </p:txBody>
      </p:sp>
      <p:sp>
        <p:nvSpPr>
          <p:cNvPr id="4" name="幻灯片图像占位符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C6F8553E-6660-4B95-9869-B2777316F5C2}"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634727"/>
            <a:ext cx="3566160" cy="61722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76809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93166" y="1634727"/>
            <a:ext cx="3566160" cy="61722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zh-CN" altLang="en-US"/>
              <a:t>单击此处编辑母版文本样式</a:t>
            </a:r>
          </a:p>
        </p:txBody>
      </p:sp>
      <p:sp>
        <p:nvSpPr>
          <p:cNvPr id="6" name="Content Placeholder 5"/>
          <p:cNvSpPr>
            <a:spLocks noGrp="1"/>
          </p:cNvSpPr>
          <p:nvPr>
            <p:ph sz="quarter" idx="4"/>
          </p:nvPr>
        </p:nvSpPr>
        <p:spPr>
          <a:xfrm>
            <a:off x="449316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4307EDA-8F8C-428B-B48C-119971EDC388}" type="datetime1">
              <a:rPr lang="zh-CN" altLang="en-US" smtClean="0"/>
              <a:t>2024/7/5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11" name="表格 10"/>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234A45-4BA7-415F-BBBA-47442AAD63BA}" type="datetime1">
              <a:rPr lang="zh-CN" altLang="en-US" smtClean="0"/>
              <a:t>2024/7/5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6" name="表格 5"/>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A6502-8346-471A-80DB-747D7724E59B}" type="datetime1">
              <a:rPr lang="zh-CN" altLang="en-US" smtClean="0"/>
              <a:t>2024/7/5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783FDA4-53CF-4C89-A1EC-BB24DABFA69D}" type="slidenum">
              <a:rPr lang="zh-CN" altLang="en-US" smtClean="0"/>
              <a:t>‹#›</a:t>
            </a:fld>
            <a:endParaRPr lang="zh-CN" altLang="en-US"/>
          </a:p>
        </p:txBody>
      </p:sp>
      <p:sp>
        <p:nvSpPr>
          <p:cNvPr id="8" name="矩形 7"/>
          <p:cNvSpPr/>
          <p:nvPr userDrawn="1"/>
        </p:nvSpPr>
        <p:spPr>
          <a:xfrm>
            <a:off x="0" y="0"/>
            <a:ext cx="9144000" cy="49291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userDrawn="1"/>
        </p:nvPicPr>
        <p:blipFill>
          <a:blip r:embed="rId2"/>
          <a:stretch>
            <a:fillRect/>
          </a:stretch>
        </p:blipFill>
        <p:spPr>
          <a:xfrm>
            <a:off x="9525" y="0"/>
            <a:ext cx="776288" cy="1207294"/>
          </a:xfrm>
          <a:prstGeom prst="rect">
            <a:avLst/>
          </a:prstGeom>
          <a:noFill/>
          <a:ln w="9525">
            <a:noFill/>
          </a:ln>
        </p:spPr>
      </p:pic>
      <p:pic>
        <p:nvPicPr>
          <p:cNvPr id="10" name="内容占位符 4"/>
          <p:cNvPicPr>
            <a:picLocks noChangeAspect="1"/>
          </p:cNvPicPr>
          <p:nvPr userDrawn="1"/>
        </p:nvPicPr>
        <p:blipFill>
          <a:blip r:embed="rId3"/>
          <a:stretch>
            <a:fillRect/>
          </a:stretch>
        </p:blipFill>
        <p:spPr>
          <a:xfrm>
            <a:off x="6972305" y="60325"/>
            <a:ext cx="2036762" cy="382588"/>
          </a:xfrm>
          <a:prstGeom prst="rect">
            <a:avLst/>
          </a:prstGeom>
          <a:noFill/>
          <a:ln w="9525">
            <a:noFill/>
          </a:ln>
        </p:spPr>
      </p:pic>
      <p:sp>
        <p:nvSpPr>
          <p:cNvPr id="11" name="Title 1"/>
          <p:cNvSpPr>
            <a:spLocks noGrp="1"/>
          </p:cNvSpPr>
          <p:nvPr>
            <p:ph type="title"/>
          </p:nvPr>
        </p:nvSpPr>
        <p:spPr>
          <a:xfrm>
            <a:off x="900115" y="1"/>
            <a:ext cx="5957888" cy="492918"/>
          </a:xfrm>
        </p:spPr>
        <p:txBody>
          <a:bodyPr>
            <a:normAutofit/>
          </a:bodyPr>
          <a:lstStyle>
            <a:lvl1pPr>
              <a:defRPr sz="2400" b="1" spc="300">
                <a:solidFill>
                  <a:schemeClr val="bg1"/>
                </a:solidFill>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en-US" noProof="1"/>
          </a:p>
        </p:txBody>
      </p:sp>
      <p:graphicFrame>
        <p:nvGraphicFramePr>
          <p:cNvPr id="12" name="表格 11"/>
          <p:cNvGraphicFramePr>
            <a:graphicFrameLocks noGrp="1"/>
          </p:cNvGraphicFramePr>
          <p:nvPr userDrawn="1">
            <p:extLst>
              <p:ext uri="{D42A27DB-BD31-4B8C-83A1-F6EECF244321}">
                <p14:modId xmlns:p14="http://schemas.microsoft.com/office/powerpoint/2010/main" val="786342025"/>
              </p:ext>
            </p:extLst>
          </p:nvPr>
        </p:nvGraphicFramePr>
        <p:xfrm>
          <a:off x="-2830" y="666573"/>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5" name="图片 4">
            <a:extLst>
              <a:ext uri="{FF2B5EF4-FFF2-40B4-BE49-F238E27FC236}">
                <a16:creationId xmlns:a16="http://schemas.microsoft.com/office/drawing/2014/main" id="{B769826C-94B6-4056-B1BF-6ABFF5C6E0BE}"/>
              </a:ext>
            </a:extLst>
          </p:cNvPr>
          <p:cNvPicPr>
            <a:picLocks noChangeAspect="1"/>
          </p:cNvPicPr>
          <p:nvPr userDrawn="1"/>
        </p:nvPicPr>
        <p:blipFill>
          <a:blip r:embed="rId4"/>
          <a:stretch>
            <a:fillRect/>
          </a:stretch>
        </p:blipFill>
        <p:spPr>
          <a:xfrm>
            <a:off x="13817" y="4277090"/>
            <a:ext cx="736708" cy="866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68096" y="353632"/>
            <a:ext cx="3291840" cy="1303020"/>
          </a:xfrm>
        </p:spPr>
        <p:txBody>
          <a:bodyPr>
            <a:noAutofit/>
          </a:bodyPr>
          <a:lstStyle>
            <a:lvl1pPr>
              <a:lnSpc>
                <a:spcPct val="80000"/>
              </a:lnSpc>
              <a:defRPr sz="3000"/>
            </a:lvl1pPr>
          </a:lstStyle>
          <a:p>
            <a:r>
              <a:rPr lang="zh-CN" altLang="en-US"/>
              <a:t>单击此处编辑母版标题样式</a:t>
            </a:r>
            <a:endParaRPr lang="en-US" dirty="0"/>
          </a:p>
        </p:txBody>
      </p:sp>
      <p:sp>
        <p:nvSpPr>
          <p:cNvPr id="3" name="Content Placeholder 2"/>
          <p:cNvSpPr>
            <a:spLocks noGrp="1"/>
          </p:cNvSpPr>
          <p:nvPr>
            <p:ph idx="1"/>
          </p:nvPr>
        </p:nvSpPr>
        <p:spPr>
          <a:xfrm>
            <a:off x="4286250" y="617220"/>
            <a:ext cx="4258818" cy="3888486"/>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768096" y="1693129"/>
            <a:ext cx="3291840" cy="2821721"/>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32D62ED9-038F-4F7C-853F-4B6D6637D0D9}" type="datetime1">
              <a:rPr lang="zh-CN" altLang="en-US" smtClean="0"/>
              <a:t>2024/7/5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9" name="表格 8"/>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B62BCDD-7E13-4EAD-829B-FA05AD203A89}"/>
              </a:ext>
            </a:extLst>
          </p:cNvPr>
          <p:cNvPicPr>
            <a:picLocks noChangeAspect="1"/>
          </p:cNvPicPr>
          <p:nvPr userDrawn="1"/>
        </p:nvPicPr>
        <p:blipFill>
          <a:blip r:embed="rId2"/>
          <a:stretch>
            <a:fillRect/>
          </a:stretch>
        </p:blipFill>
        <p:spPr>
          <a:xfrm>
            <a:off x="8407292" y="4277090"/>
            <a:ext cx="736708" cy="86641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F512FE0-99BC-42A3-874A-8713A0DE7496}" type="datetime1">
              <a:rPr lang="zh-CN" altLang="en-US" smtClean="0"/>
              <a:t>2024/7/5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7" name="表格 6"/>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aphicFrame>
        <p:nvGraphicFramePr>
          <p:cNvPr id="8" name="表格 7"/>
          <p:cNvGraphicFramePr>
            <a:graphicFrameLocks noGrp="1"/>
          </p:cNvGraphicFramePr>
          <p:nvPr userDrawn="1"/>
        </p:nvGraphicFramePr>
        <p:xfrm>
          <a:off x="149562" y="15240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571500"/>
            <a:ext cx="1971675" cy="405765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2951" y="571500"/>
            <a:ext cx="5686425" cy="40576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3B6856B-F8B8-477F-B3DC-012973D90755}" type="datetime1">
              <a:rPr lang="zh-CN" altLang="en-US" smtClean="0"/>
              <a:t>2024/7/5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cxnSp>
        <p:nvCxnSpPr>
          <p:cNvPr id="7" name="Straight Connector 6"/>
          <p:cNvCxnSpPr/>
          <p:nvPr/>
        </p:nvCxnSpPr>
        <p:spPr>
          <a:xfrm rot="5400000" flipV="1">
            <a:off x="7543800" y="44447"/>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bg2">
              <a:lumMod val="5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438912"/>
            <a:ext cx="7290054" cy="112471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714500"/>
            <a:ext cx="7290055" cy="3017520"/>
          </a:xfrm>
          <a:prstGeom prst="rect">
            <a:avLst/>
          </a:prstGeom>
        </p:spPr>
        <p:txBody>
          <a:bodyPr vert="horz" lIns="45720" tIns="45720" rIns="4572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8097" y="4853028"/>
            <a:ext cx="1615607"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07B35AB2-4628-4574-A4F5-650F9AE26553}" type="datetime1">
              <a:rPr lang="zh-CN" altLang="en-US" smtClean="0"/>
              <a:t>2024/7/5</a:t>
            </a:fld>
            <a:endParaRPr lang="zh-CN" altLang="en-US"/>
          </a:p>
        </p:txBody>
      </p:sp>
      <p:sp>
        <p:nvSpPr>
          <p:cNvPr id="5" name="Footer Placeholder 4"/>
          <p:cNvSpPr>
            <a:spLocks noGrp="1"/>
          </p:cNvSpPr>
          <p:nvPr>
            <p:ph type="ftr" sz="quarter" idx="3"/>
          </p:nvPr>
        </p:nvSpPr>
        <p:spPr>
          <a:xfrm>
            <a:off x="3632200" y="4853028"/>
            <a:ext cx="4426094" cy="20574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8128000" y="4853028"/>
            <a:ext cx="730250"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1F5E3D0D-FE4C-47A7-B99B-FF98BB84CE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7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350" kern="1200">
          <a:solidFill>
            <a:schemeClr val="tx1"/>
          </a:solidFill>
          <a:latin typeface="+mn-lt"/>
          <a:ea typeface="+mn-ea"/>
          <a:cs typeface="+mn-cs"/>
        </a:defRPr>
      </a:lvl2pPr>
      <a:lvl3pPr marL="3359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6pPr>
      <a:lvl7pPr marL="7956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7pPr>
      <a:lvl8pPr marL="91186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8pPr>
      <a:lvl9pPr marL="10217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2.bin"/><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oleObject" Target="../embeddings/oleObject1.bin"/><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1</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710936"/>
            <a:ext cx="7334912" cy="182112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工业机器人编程与系统集成</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914400" fontAlgn="base">
              <a:lnSpc>
                <a:spcPct val="200000"/>
              </a:lnSpc>
              <a:spcBef>
                <a:spcPct val="0"/>
              </a:spcBef>
              <a:spcAft>
                <a:spcPct val="0"/>
              </a:spcAft>
              <a:defRPr/>
            </a:pP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92C0B11A-4E3E-44D5-8EC6-04D0CAA43DE6}"/>
              </a:ext>
            </a:extLst>
          </p:cNvPr>
          <p:cNvSpPr txBox="1"/>
          <p:nvPr/>
        </p:nvSpPr>
        <p:spPr bwMode="auto">
          <a:xfrm>
            <a:off x="1930137" y="3646354"/>
            <a:ext cx="5556142"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2024</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年</a:t>
            </a: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7</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月</a:t>
            </a:r>
          </a:p>
        </p:txBody>
      </p:sp>
      <p:sp>
        <p:nvSpPr>
          <p:cNvPr id="2" name="文本框 1">
            <a:extLst>
              <a:ext uri="{FF2B5EF4-FFF2-40B4-BE49-F238E27FC236}">
                <a16:creationId xmlns:a16="http://schemas.microsoft.com/office/drawing/2014/main" id="{59B6D81C-EE68-49EF-BC7F-9E82E1CFFCF3}"/>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B6822F69-882E-4C2A-A042-16FD08A79272}"/>
              </a:ext>
            </a:extLst>
          </p:cNvPr>
          <p:cNvSpPr txBox="1"/>
          <p:nvPr/>
        </p:nvSpPr>
        <p:spPr>
          <a:xfrm>
            <a:off x="399630" y="421778"/>
            <a:ext cx="8280000" cy="3011081"/>
          </a:xfrm>
          <a:prstGeom prst="rect">
            <a:avLst/>
          </a:prstGeom>
          <a:noFill/>
        </p:spPr>
        <p:txBody>
          <a:bodyPr wrap="square" rtlCol="0">
            <a:spAutoFit/>
          </a:bodyPr>
          <a:lstStyle/>
          <a:p>
            <a:pPr>
              <a:lnSpc>
                <a:spcPct val="150000"/>
              </a:lnSpc>
            </a:pPr>
            <a:r>
              <a:rPr lang="en-US" altLang="zh-CN" sz="1600" dirty="0">
                <a:solidFill>
                  <a:srgbClr val="FF0000"/>
                </a:solidFill>
              </a:rPr>
              <a:t>2. Socket</a:t>
            </a:r>
            <a:r>
              <a:rPr lang="zh-CN" altLang="en-US" sz="1600" dirty="0">
                <a:solidFill>
                  <a:srgbClr val="FF0000"/>
                </a:solidFill>
              </a:rPr>
              <a:t>服务器端编程</a:t>
            </a:r>
          </a:p>
          <a:p>
            <a:pPr>
              <a:lnSpc>
                <a:spcPct val="150000"/>
              </a:lnSpc>
            </a:pPr>
            <a:r>
              <a:rPr lang="zh-CN" altLang="en-US" sz="1600" dirty="0">
                <a:solidFill>
                  <a:srgbClr val="0070C0"/>
                </a:solidFill>
              </a:rPr>
              <a:t>        新建</a:t>
            </a:r>
            <a:r>
              <a:rPr lang="en-US" altLang="zh-CN" sz="1600" dirty="0">
                <a:solidFill>
                  <a:srgbClr val="0070C0"/>
                </a:solidFill>
              </a:rPr>
              <a:t>Socket</a:t>
            </a:r>
            <a:r>
              <a:rPr lang="zh-CN" altLang="en-US" sz="1600" dirty="0">
                <a:solidFill>
                  <a:srgbClr val="0070C0"/>
                </a:solidFill>
              </a:rPr>
              <a:t>服务器端程序模块和例行程序，并添加</a:t>
            </a:r>
            <a:r>
              <a:rPr lang="en-US" altLang="zh-CN" sz="1600" dirty="0">
                <a:solidFill>
                  <a:srgbClr val="0070C0"/>
                </a:solidFill>
              </a:rPr>
              <a:t>socket</a:t>
            </a:r>
            <a:r>
              <a:rPr lang="zh-CN" altLang="en-US" sz="1600" dirty="0">
                <a:solidFill>
                  <a:srgbClr val="0070C0"/>
                </a:solidFill>
              </a:rPr>
              <a:t>程序代码，与</a:t>
            </a:r>
            <a:r>
              <a:rPr lang="en-US" altLang="zh-CN" sz="1600" dirty="0">
                <a:solidFill>
                  <a:srgbClr val="0070C0"/>
                </a:solidFill>
              </a:rPr>
              <a:t>socket</a:t>
            </a:r>
            <a:r>
              <a:rPr lang="zh-CN" altLang="en-US" sz="1600" dirty="0">
                <a:solidFill>
                  <a:srgbClr val="0070C0"/>
                </a:solidFill>
              </a:rPr>
              <a:t>相关指令均在“</a:t>
            </a:r>
            <a:r>
              <a:rPr lang="en-US" altLang="zh-CN" sz="1600" dirty="0">
                <a:solidFill>
                  <a:srgbClr val="0070C0"/>
                </a:solidFill>
              </a:rPr>
              <a:t>Communicate”</a:t>
            </a:r>
            <a:r>
              <a:rPr lang="zh-CN" altLang="en-US" sz="1600" dirty="0">
                <a:solidFill>
                  <a:srgbClr val="0070C0"/>
                </a:solidFill>
              </a:rPr>
              <a:t>（通信）指令集下。</a:t>
            </a:r>
          </a:p>
          <a:p>
            <a:pPr>
              <a:lnSpc>
                <a:spcPct val="150000"/>
              </a:lnSpc>
            </a:pPr>
            <a:r>
              <a:rPr lang="en-US" altLang="zh-CN" sz="1600" dirty="0">
                <a:solidFill>
                  <a:srgbClr val="0070C0"/>
                </a:solidFill>
              </a:rPr>
              <a:t>         </a:t>
            </a:r>
            <a:r>
              <a:rPr lang="en-US" altLang="zh-CN" sz="1600" dirty="0">
                <a:solidFill>
                  <a:srgbClr val="FF0000"/>
                </a:solidFill>
              </a:rPr>
              <a:t>Socket</a:t>
            </a:r>
            <a:r>
              <a:rPr lang="zh-CN" altLang="en-US" sz="1600" dirty="0">
                <a:solidFill>
                  <a:srgbClr val="FF0000"/>
                </a:solidFill>
              </a:rPr>
              <a:t>服务器端编程思路：</a:t>
            </a:r>
            <a:r>
              <a:rPr lang="zh-CN" altLang="en-US" sz="1600" dirty="0">
                <a:solidFill>
                  <a:srgbClr val="0070C0"/>
                </a:solidFill>
              </a:rPr>
              <a:t>首先创建服务器套接字，并绑定至服务器端口（例：</a:t>
            </a:r>
            <a:r>
              <a:rPr lang="en-US" altLang="zh-CN" sz="1600" dirty="0">
                <a:solidFill>
                  <a:srgbClr val="0070C0"/>
                </a:solidFill>
              </a:rPr>
              <a:t>1025</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在执行</a:t>
            </a:r>
            <a:r>
              <a:rPr lang="en-US" altLang="zh-CN" sz="1600" dirty="0" err="1">
                <a:solidFill>
                  <a:srgbClr val="0070C0"/>
                </a:solidFill>
              </a:rPr>
              <a:t>SocketListen</a:t>
            </a:r>
            <a:r>
              <a:rPr lang="zh-CN" altLang="en-US" sz="1600" dirty="0">
                <a:solidFill>
                  <a:srgbClr val="0070C0"/>
                </a:solidFill>
              </a:rPr>
              <a:t>后，服务器套接字开始监听输入连接。调用</a:t>
            </a:r>
            <a:r>
              <a:rPr lang="en-US" altLang="zh-CN" sz="1600" dirty="0" err="1">
                <a:solidFill>
                  <a:srgbClr val="0070C0"/>
                </a:solidFill>
              </a:rPr>
              <a:t>SocketAccept</a:t>
            </a:r>
            <a:r>
              <a:rPr lang="zh-CN" altLang="en-US" sz="1600" dirty="0">
                <a:solidFill>
                  <a:srgbClr val="0070C0"/>
                </a:solidFill>
              </a:rPr>
              <a:t>接受来自客户端的输入连接，并将客户端地址储存在字符串</a:t>
            </a:r>
            <a:r>
              <a:rPr lang="en-US" altLang="zh-CN" sz="1600" dirty="0" err="1">
                <a:solidFill>
                  <a:srgbClr val="0070C0"/>
                </a:solidFill>
              </a:rPr>
              <a:t>client_ip</a:t>
            </a:r>
            <a:r>
              <a:rPr lang="zh-CN" altLang="en-US" sz="1600" dirty="0">
                <a:solidFill>
                  <a:srgbClr val="0070C0"/>
                </a:solidFill>
              </a:rPr>
              <a:t>中。随后服务器接收来自客户端的字符串消息，并将消息储存在</a:t>
            </a:r>
            <a:r>
              <a:rPr lang="en-US" altLang="zh-CN" sz="1600" dirty="0" err="1">
                <a:solidFill>
                  <a:srgbClr val="0070C0"/>
                </a:solidFill>
              </a:rPr>
              <a:t>receive_string</a:t>
            </a:r>
            <a:r>
              <a:rPr lang="zh-CN" altLang="en-US" sz="1600" dirty="0">
                <a:solidFill>
                  <a:srgbClr val="0070C0"/>
                </a:solidFill>
              </a:rPr>
              <a:t>，最后服务器向客户端发送</a:t>
            </a:r>
            <a:r>
              <a:rPr lang="en-US" altLang="zh-CN" sz="1600" dirty="0">
                <a:solidFill>
                  <a:srgbClr val="0070C0"/>
                </a:solidFill>
              </a:rPr>
              <a:t>"</a:t>
            </a:r>
            <a:r>
              <a:rPr lang="en-US" altLang="zh-CN" sz="1600" dirty="0" err="1">
                <a:solidFill>
                  <a:srgbClr val="0070C0"/>
                </a:solidFill>
              </a:rPr>
              <a:t>Hello,Success</a:t>
            </a:r>
            <a:r>
              <a:rPr lang="en-US" altLang="zh-CN" sz="1600" dirty="0">
                <a:solidFill>
                  <a:srgbClr val="0070C0"/>
                </a:solidFill>
              </a:rPr>
              <a:t>!"</a:t>
            </a:r>
            <a:r>
              <a:rPr lang="zh-CN" altLang="en-US" sz="1600" dirty="0">
                <a:solidFill>
                  <a:srgbClr val="0070C0"/>
                </a:solidFill>
              </a:rPr>
              <a:t>，并关闭客户端连接。</a:t>
            </a:r>
          </a:p>
        </p:txBody>
      </p:sp>
      <p:sp>
        <p:nvSpPr>
          <p:cNvPr id="2" name="矩形 1">
            <a:extLst>
              <a:ext uri="{FF2B5EF4-FFF2-40B4-BE49-F238E27FC236}">
                <a16:creationId xmlns:a16="http://schemas.microsoft.com/office/drawing/2014/main" id="{B4C397D4-0C1E-4ABF-BB70-9ED4B52803DB}"/>
              </a:ext>
            </a:extLst>
          </p:cNvPr>
          <p:cNvSpPr/>
          <p:nvPr/>
        </p:nvSpPr>
        <p:spPr>
          <a:xfrm>
            <a:off x="2286000" y="3006602"/>
            <a:ext cx="4572000" cy="1916166"/>
          </a:xfrm>
          <a:prstGeom prst="rect">
            <a:avLst/>
          </a:prstGeom>
        </p:spPr>
        <p:txBody>
          <a:bodyPr>
            <a:spAutoFit/>
          </a:bodyPr>
          <a:lstStyle/>
          <a:p>
            <a:pPr indent="2667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SocketCreate</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server_socket</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2667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SocketBind</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server_socket</a:t>
            </a:r>
            <a:r>
              <a:rPr lang="en-US" altLang="zh-CN" sz="800" kern="100" dirty="0">
                <a:latin typeface="Arial" panose="020B0604020202020204" pitchFamily="34" charset="0"/>
                <a:ea typeface="宋体" panose="02010600030101010101" pitchFamily="2" charset="-122"/>
                <a:cs typeface="Arial" panose="020B0604020202020204" pitchFamily="34" charset="0"/>
              </a:rPr>
              <a:t>, "192.168.101.100", 1025; </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2667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SocketListen</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server_socket</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266700">
              <a:lnSpc>
                <a:spcPct val="150000"/>
              </a:lnSpc>
            </a:pPr>
            <a:r>
              <a:rPr lang="en-US" altLang="zh-CN" sz="800" kern="100" dirty="0">
                <a:latin typeface="Arial" panose="020B0604020202020204" pitchFamily="34" charset="0"/>
                <a:ea typeface="宋体" panose="02010600030101010101" pitchFamily="2" charset="-122"/>
                <a:cs typeface="Arial" panose="020B0604020202020204" pitchFamily="34" charset="0"/>
              </a:rPr>
              <a:t>WHILE </a:t>
            </a:r>
            <a:r>
              <a:rPr lang="en-US" altLang="zh-CN" sz="800" kern="100" dirty="0" err="1">
                <a:latin typeface="Arial" panose="020B0604020202020204" pitchFamily="34" charset="0"/>
                <a:ea typeface="宋体" panose="02010600030101010101" pitchFamily="2" charset="-122"/>
                <a:cs typeface="Arial" panose="020B0604020202020204" pitchFamily="34" charset="0"/>
              </a:rPr>
              <a:t>keep_listening</a:t>
            </a:r>
            <a:r>
              <a:rPr lang="en-US" altLang="zh-CN" sz="800" kern="100" dirty="0">
                <a:latin typeface="Arial" panose="020B0604020202020204" pitchFamily="34" charset="0"/>
                <a:ea typeface="宋体" panose="02010600030101010101" pitchFamily="2" charset="-122"/>
                <a:cs typeface="Arial" panose="020B0604020202020204" pitchFamily="34" charset="0"/>
              </a:rPr>
              <a:t> DO</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SocketAccept</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server_socket</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800" kern="100" dirty="0">
                <a:latin typeface="Arial" panose="020B0604020202020204" pitchFamily="34" charset="0"/>
                <a:ea typeface="宋体" panose="02010600030101010101" pitchFamily="2" charset="-122"/>
                <a:cs typeface="Arial" panose="020B0604020202020204" pitchFamily="34" charset="0"/>
              </a:rPr>
              <a:t>\</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ClientAddress</a:t>
            </a:r>
            <a:r>
              <a:rPr lang="en-US" altLang="zh-CN" sz="800" kern="100" dirty="0">
                <a:latin typeface="Arial" panose="020B0604020202020204" pitchFamily="34" charset="0"/>
                <a:ea typeface="宋体" panose="02010600030101010101" pitchFamily="2" charset="-122"/>
                <a:cs typeface="Arial" panose="020B0604020202020204" pitchFamily="34" charset="0"/>
              </a:rPr>
              <a:t>:=</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client_ip</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SocketReceive</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800" kern="100" dirty="0">
                <a:latin typeface="Arial" panose="020B0604020202020204" pitchFamily="34" charset="0"/>
                <a:ea typeface="宋体" panose="02010600030101010101" pitchFamily="2" charset="-122"/>
                <a:cs typeface="Arial" panose="020B0604020202020204" pitchFamily="34" charset="0"/>
              </a:rPr>
              <a:t>\Str := </a:t>
            </a:r>
            <a:r>
              <a:rPr lang="en-US" altLang="zh-CN" sz="800" kern="100" dirty="0" err="1">
                <a:latin typeface="Arial" panose="020B0604020202020204" pitchFamily="34" charset="0"/>
                <a:ea typeface="宋体" panose="02010600030101010101" pitchFamily="2" charset="-122"/>
                <a:cs typeface="Arial" panose="020B0604020202020204" pitchFamily="34" charset="0"/>
              </a:rPr>
              <a:t>receive_string</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SocketSend</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800" kern="100" dirty="0">
                <a:latin typeface="Arial" panose="020B0604020202020204" pitchFamily="34" charset="0"/>
                <a:ea typeface="宋体" panose="02010600030101010101" pitchFamily="2" charset="-122"/>
                <a:cs typeface="Arial" panose="020B0604020202020204" pitchFamily="34" charset="0"/>
              </a:rPr>
              <a:t>\Str := " </a:t>
            </a:r>
            <a:r>
              <a:rPr lang="en-US" altLang="zh-CN" sz="800" kern="100" dirty="0" err="1">
                <a:latin typeface="Arial" panose="020B0604020202020204" pitchFamily="34" charset="0"/>
                <a:ea typeface="宋体" panose="02010600030101010101" pitchFamily="2" charset="-122"/>
                <a:cs typeface="Arial" panose="020B0604020202020204" pitchFamily="34" charset="0"/>
              </a:rPr>
              <a:t>Hello,Success</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666750">
              <a:lnSpc>
                <a:spcPct val="150000"/>
              </a:lnSpc>
            </a:pP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800" kern="100" dirty="0" err="1">
                <a:latin typeface="Arial" panose="020B0604020202020204" pitchFamily="34" charset="0"/>
                <a:ea typeface="宋体" panose="02010600030101010101" pitchFamily="2" charset="-122"/>
                <a:cs typeface="Arial" panose="020B0604020202020204" pitchFamily="34" charset="0"/>
              </a:rPr>
              <a:t>SocketClose</a:t>
            </a:r>
            <a:r>
              <a:rPr lang="en-US" altLang="zh-CN" sz="800" kern="100" dirty="0">
                <a:latin typeface="Arial" panose="020B0604020202020204" pitchFamily="34" charset="0"/>
                <a:ea typeface="宋体" panose="02010600030101010101" pitchFamily="2" charset="-122"/>
                <a:cs typeface="Arial" panose="020B0604020202020204" pitchFamily="34" charset="0"/>
              </a:rPr>
              <a:t> </a:t>
            </a:r>
            <a:r>
              <a:rPr lang="en-US" altLang="zh-CN" sz="8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800" kern="100" dirty="0">
                <a:latin typeface="Arial" panose="020B0604020202020204" pitchFamily="34" charset="0"/>
                <a:ea typeface="宋体" panose="02010600030101010101" pitchFamily="2" charset="-122"/>
                <a:cs typeface="Arial" panose="020B0604020202020204" pitchFamily="34" charset="0"/>
              </a:rPr>
              <a:t>;</a:t>
            </a:r>
            <a:endParaRPr lang="zh-CN" altLang="zh-CN" sz="800" kern="100" dirty="0">
              <a:latin typeface="Arial" panose="020B0604020202020204" pitchFamily="34" charset="0"/>
              <a:ea typeface="宋体" panose="02010600030101010101" pitchFamily="2" charset="-122"/>
              <a:cs typeface="Arial" panose="020B0604020202020204" pitchFamily="34" charset="0"/>
            </a:endParaRPr>
          </a:p>
          <a:p>
            <a:pPr indent="266700">
              <a:lnSpc>
                <a:spcPct val="150000"/>
              </a:lnSpc>
            </a:pPr>
            <a:r>
              <a:rPr lang="en-US" altLang="zh-CN" sz="800" kern="100" dirty="0">
                <a:latin typeface="Arial" panose="020B0604020202020204" pitchFamily="34" charset="0"/>
                <a:ea typeface="宋体" panose="02010600030101010101" pitchFamily="2" charset="-122"/>
                <a:cs typeface="Arial" panose="020B0604020202020204" pitchFamily="34" charset="0"/>
              </a:rPr>
              <a:t>ENDWHILE</a:t>
            </a:r>
            <a:endParaRPr lang="zh-CN" altLang="zh-CN" sz="800" kern="100" dirty="0">
              <a:effectLst/>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4100919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991CB4F7-9906-4E20-AB47-2642DBCB7507}"/>
              </a:ext>
            </a:extLst>
          </p:cNvPr>
          <p:cNvSpPr txBox="1"/>
          <p:nvPr/>
        </p:nvSpPr>
        <p:spPr>
          <a:xfrm>
            <a:off x="432000" y="487382"/>
            <a:ext cx="8280000" cy="2272417"/>
          </a:xfrm>
          <a:prstGeom prst="rect">
            <a:avLst/>
          </a:prstGeom>
          <a:noFill/>
        </p:spPr>
        <p:txBody>
          <a:bodyPr wrap="square" rtlCol="0">
            <a:spAutoFit/>
          </a:bodyPr>
          <a:lstStyle/>
          <a:p>
            <a:pPr>
              <a:lnSpc>
                <a:spcPct val="150000"/>
              </a:lnSpc>
            </a:pPr>
            <a:r>
              <a:rPr lang="en-US" altLang="zh-CN" sz="1600" dirty="0">
                <a:solidFill>
                  <a:srgbClr val="FF0000"/>
                </a:solidFill>
              </a:rPr>
              <a:t>3. Socket</a:t>
            </a:r>
            <a:r>
              <a:rPr lang="zh-CN" altLang="en-US" sz="1600" dirty="0">
                <a:solidFill>
                  <a:srgbClr val="FF0000"/>
                </a:solidFill>
              </a:rPr>
              <a:t>客户端编程</a:t>
            </a:r>
          </a:p>
          <a:p>
            <a:pPr>
              <a:lnSpc>
                <a:spcPct val="150000"/>
              </a:lnSpc>
            </a:pPr>
            <a:r>
              <a:rPr lang="zh-CN" altLang="en-US" sz="1600" dirty="0">
                <a:solidFill>
                  <a:srgbClr val="0070C0"/>
                </a:solidFill>
              </a:rPr>
              <a:t>         在客户端创建了两个例行程序：</a:t>
            </a:r>
            <a:r>
              <a:rPr lang="en-US" altLang="zh-CN" sz="1600" dirty="0" err="1">
                <a:solidFill>
                  <a:srgbClr val="0070C0"/>
                </a:solidFill>
              </a:rPr>
              <a:t>client_messaging</a:t>
            </a:r>
            <a:r>
              <a:rPr lang="zh-CN" altLang="en-US" sz="1600" dirty="0">
                <a:solidFill>
                  <a:srgbClr val="0070C0"/>
                </a:solidFill>
              </a:rPr>
              <a:t>、</a:t>
            </a:r>
            <a:r>
              <a:rPr lang="en-US" altLang="zh-CN" sz="1600" dirty="0" err="1">
                <a:solidFill>
                  <a:srgbClr val="0070C0"/>
                </a:solidFill>
              </a:rPr>
              <a:t>client_recover</a:t>
            </a:r>
            <a:r>
              <a:rPr lang="zh-CN" altLang="en-US" sz="1600" dirty="0">
                <a:solidFill>
                  <a:srgbClr val="0070C0"/>
                </a:solidFill>
              </a:rPr>
              <a:t>，在例行程序中自定义了错误处理，包括：通信超时、</a:t>
            </a:r>
            <a:r>
              <a:rPr lang="en-US" altLang="zh-CN" sz="1600" dirty="0">
                <a:solidFill>
                  <a:srgbClr val="0070C0"/>
                </a:solidFill>
              </a:rPr>
              <a:t>socket</a:t>
            </a:r>
            <a:r>
              <a:rPr lang="zh-CN" altLang="en-US" sz="1600" dirty="0">
                <a:solidFill>
                  <a:srgbClr val="0070C0"/>
                </a:solidFill>
              </a:rPr>
              <a:t>关闭等情形。在程序</a:t>
            </a:r>
            <a:r>
              <a:rPr lang="en-US" altLang="zh-CN" sz="1600" dirty="0" err="1">
                <a:solidFill>
                  <a:srgbClr val="0070C0"/>
                </a:solidFill>
              </a:rPr>
              <a:t>client_recover</a:t>
            </a:r>
            <a:r>
              <a:rPr lang="zh-CN" altLang="en-US" sz="1600" dirty="0">
                <a:solidFill>
                  <a:srgbClr val="0070C0"/>
                </a:solidFill>
              </a:rPr>
              <a:t>中，创建了客户端套接字，并与</a:t>
            </a:r>
            <a:r>
              <a:rPr lang="en-US" altLang="zh-CN" sz="1600" dirty="0">
                <a:solidFill>
                  <a:srgbClr val="0070C0"/>
                </a:solidFill>
              </a:rPr>
              <a:t>IP</a:t>
            </a:r>
            <a:r>
              <a:rPr lang="zh-CN" altLang="en-US" sz="1600" dirty="0">
                <a:solidFill>
                  <a:srgbClr val="0070C0"/>
                </a:solidFill>
              </a:rPr>
              <a:t>地址为</a:t>
            </a:r>
            <a:r>
              <a:rPr lang="en-US" altLang="zh-CN" sz="1600" dirty="0">
                <a:solidFill>
                  <a:srgbClr val="0070C0"/>
                </a:solidFill>
              </a:rPr>
              <a:t>192.168.101.100</a:t>
            </a:r>
            <a:r>
              <a:rPr lang="zh-CN" altLang="en-US" sz="1600" dirty="0">
                <a:solidFill>
                  <a:srgbClr val="0070C0"/>
                </a:solidFill>
              </a:rPr>
              <a:t>的服务器端口</a:t>
            </a:r>
            <a:r>
              <a:rPr lang="en-US" altLang="zh-CN" sz="1600" dirty="0">
                <a:solidFill>
                  <a:srgbClr val="0070C0"/>
                </a:solidFill>
              </a:rPr>
              <a:t>1025</a:t>
            </a:r>
            <a:r>
              <a:rPr lang="zh-CN" altLang="en-US" sz="1600" dirty="0">
                <a:solidFill>
                  <a:srgbClr val="0070C0"/>
                </a:solidFill>
              </a:rPr>
              <a:t>相连。在程序</a:t>
            </a:r>
            <a:r>
              <a:rPr lang="en-US" altLang="zh-CN" sz="1600" dirty="0" err="1">
                <a:solidFill>
                  <a:srgbClr val="0070C0"/>
                </a:solidFill>
              </a:rPr>
              <a:t>client_messaging</a:t>
            </a:r>
            <a:r>
              <a:rPr lang="zh-CN" altLang="en-US" sz="1600" dirty="0">
                <a:solidFill>
                  <a:srgbClr val="0070C0"/>
                </a:solidFill>
              </a:rPr>
              <a:t>中，客户端将</a:t>
            </a:r>
            <a:r>
              <a:rPr lang="en-US" altLang="zh-CN" sz="1600" dirty="0">
                <a:solidFill>
                  <a:srgbClr val="0070C0"/>
                </a:solidFill>
              </a:rPr>
              <a:t>"Hello server"</a:t>
            </a:r>
            <a:r>
              <a:rPr lang="zh-CN" altLang="en-US" sz="1600" dirty="0">
                <a:solidFill>
                  <a:srgbClr val="0070C0"/>
                </a:solidFill>
              </a:rPr>
              <a:t>发送到服务器，接受服务器端发送的</a:t>
            </a:r>
            <a:r>
              <a:rPr lang="en-US" altLang="zh-CN" sz="1600" dirty="0">
                <a:solidFill>
                  <a:srgbClr val="0070C0"/>
                </a:solidFill>
              </a:rPr>
              <a:t>" </a:t>
            </a:r>
            <a:r>
              <a:rPr lang="en-US" altLang="zh-CN" sz="1600" dirty="0" err="1">
                <a:solidFill>
                  <a:srgbClr val="0070C0"/>
                </a:solidFill>
              </a:rPr>
              <a:t>Hello,Success</a:t>
            </a:r>
            <a:r>
              <a:rPr lang="en-US" altLang="zh-CN" sz="1600" dirty="0">
                <a:solidFill>
                  <a:srgbClr val="0070C0"/>
                </a:solidFill>
              </a:rPr>
              <a:t>!"</a:t>
            </a:r>
            <a:r>
              <a:rPr lang="zh-CN" altLang="en-US" sz="1600" dirty="0">
                <a:solidFill>
                  <a:srgbClr val="0070C0"/>
                </a:solidFill>
              </a:rPr>
              <a:t>信息，并将其储存在变量</a:t>
            </a:r>
            <a:r>
              <a:rPr lang="en-US" altLang="zh-CN" sz="1600" dirty="0" err="1">
                <a:solidFill>
                  <a:srgbClr val="0070C0"/>
                </a:solidFill>
              </a:rPr>
              <a:t>receive_string</a:t>
            </a:r>
            <a:r>
              <a:rPr lang="zh-CN" altLang="en-US" sz="1600" dirty="0">
                <a:solidFill>
                  <a:srgbClr val="0070C0"/>
                </a:solidFill>
              </a:rPr>
              <a:t>中。</a:t>
            </a:r>
          </a:p>
        </p:txBody>
      </p:sp>
      <p:sp>
        <p:nvSpPr>
          <p:cNvPr id="2" name="矩形 1">
            <a:extLst>
              <a:ext uri="{FF2B5EF4-FFF2-40B4-BE49-F238E27FC236}">
                <a16:creationId xmlns:a16="http://schemas.microsoft.com/office/drawing/2014/main" id="{68C61405-5F31-4C85-BBDF-CE751C83B681}"/>
              </a:ext>
            </a:extLst>
          </p:cNvPr>
          <p:cNvSpPr/>
          <p:nvPr/>
        </p:nvSpPr>
        <p:spPr>
          <a:xfrm>
            <a:off x="96091" y="2888825"/>
            <a:ext cx="4575226" cy="889154"/>
          </a:xfrm>
          <a:prstGeom prst="rect">
            <a:avLst/>
          </a:prstGeom>
        </p:spPr>
        <p:txBody>
          <a:bodyPr wrap="square">
            <a:spAutoFit/>
          </a:bodyPr>
          <a:lstStyle/>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SocketClose</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a:t>
            </a:r>
          </a:p>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SocketCreate</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a:t>
            </a:r>
          </a:p>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SocketConnect</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 "192.168.101.100", 1025;</a:t>
            </a:r>
          </a:p>
        </p:txBody>
      </p:sp>
      <p:sp>
        <p:nvSpPr>
          <p:cNvPr id="6" name="矩形 5">
            <a:extLst>
              <a:ext uri="{FF2B5EF4-FFF2-40B4-BE49-F238E27FC236}">
                <a16:creationId xmlns:a16="http://schemas.microsoft.com/office/drawing/2014/main" id="{F2770552-D9AC-4C3B-8ADC-42FFB20FF67E}"/>
              </a:ext>
            </a:extLst>
          </p:cNvPr>
          <p:cNvSpPr/>
          <p:nvPr/>
        </p:nvSpPr>
        <p:spPr>
          <a:xfrm>
            <a:off x="4571999" y="2879721"/>
            <a:ext cx="4237947" cy="889154"/>
          </a:xfrm>
          <a:prstGeom prst="rect">
            <a:avLst/>
          </a:prstGeom>
        </p:spPr>
        <p:txBody>
          <a:bodyPr wrap="square">
            <a:spAutoFit/>
          </a:bodyPr>
          <a:lstStyle/>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SocketSend</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 \Str := "Hello server";</a:t>
            </a:r>
            <a:endParaRPr lang="zh-CN" altLang="zh-CN" sz="12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SocketReceive</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 \Str := </a:t>
            </a:r>
            <a:r>
              <a:rPr lang="en-US" altLang="zh-CN" sz="1200" kern="100" dirty="0" err="1">
                <a:latin typeface="Arial" panose="020B0604020202020204" pitchFamily="34" charset="0"/>
                <a:ea typeface="宋体" panose="02010600030101010101" pitchFamily="2" charset="-122"/>
                <a:cs typeface="Arial" panose="020B0604020202020204" pitchFamily="34" charset="0"/>
              </a:rPr>
              <a:t>receive_string</a:t>
            </a:r>
            <a:r>
              <a:rPr lang="en-US" altLang="zh-CN" sz="1200" kern="100" dirty="0">
                <a:latin typeface="Arial" panose="020B0604020202020204" pitchFamily="34" charset="0"/>
                <a:ea typeface="宋体" panose="02010600030101010101" pitchFamily="2" charset="-122"/>
                <a:cs typeface="Arial" panose="020B0604020202020204" pitchFamily="34" charset="0"/>
              </a:rPr>
              <a:t>;</a:t>
            </a:r>
            <a:endParaRPr lang="zh-CN" altLang="zh-CN" sz="1200" kern="100" dirty="0">
              <a:latin typeface="Arial" panose="020B0604020202020204" pitchFamily="34" charset="0"/>
              <a:ea typeface="宋体" panose="02010600030101010101" pitchFamily="2" charset="-122"/>
              <a:cs typeface="Arial" panose="020B0604020202020204" pitchFamily="34" charset="0"/>
            </a:endParaRPr>
          </a:p>
          <a:p>
            <a:pPr indent="533400">
              <a:lnSpc>
                <a:spcPct val="150000"/>
              </a:lnSpc>
            </a:pPr>
            <a:r>
              <a:rPr lang="en-US" altLang="zh-CN" sz="1200" kern="100" dirty="0" err="1">
                <a:latin typeface="Arial" panose="020B0604020202020204" pitchFamily="34" charset="0"/>
                <a:ea typeface="宋体" panose="02010600030101010101" pitchFamily="2" charset="-122"/>
                <a:cs typeface="Arial" panose="020B0604020202020204" pitchFamily="34" charset="0"/>
              </a:rPr>
              <a:t>SocketClose</a:t>
            </a:r>
            <a:r>
              <a:rPr lang="en-US" altLang="zh-CN" sz="1200" kern="100" dirty="0">
                <a:latin typeface="Arial" panose="020B0604020202020204" pitchFamily="34" charset="0"/>
                <a:ea typeface="宋体" panose="02010600030101010101" pitchFamily="2" charset="-122"/>
                <a:cs typeface="Arial" panose="020B0604020202020204" pitchFamily="34" charset="0"/>
              </a:rPr>
              <a:t> </a:t>
            </a:r>
            <a:r>
              <a:rPr lang="en-US" altLang="zh-CN" sz="1200" kern="100" dirty="0" err="1">
                <a:latin typeface="Arial" panose="020B0604020202020204" pitchFamily="34" charset="0"/>
                <a:ea typeface="宋体" panose="02010600030101010101" pitchFamily="2" charset="-122"/>
                <a:cs typeface="Arial" panose="020B0604020202020204" pitchFamily="34" charset="0"/>
              </a:rPr>
              <a:t>client_socket</a:t>
            </a:r>
            <a:r>
              <a:rPr lang="en-US" altLang="zh-CN" sz="1200" kern="100" dirty="0">
                <a:latin typeface="Arial" panose="020B0604020202020204" pitchFamily="34" charset="0"/>
                <a:ea typeface="宋体" panose="02010600030101010101" pitchFamily="2" charset="-122"/>
                <a:cs typeface="Arial" panose="020B0604020202020204" pitchFamily="34" charset="0"/>
              </a:rPr>
              <a:t>;</a:t>
            </a:r>
            <a:endParaRPr lang="zh-CN" altLang="zh-CN" sz="1200" kern="100" dirty="0">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2957825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32000" y="501290"/>
            <a:ext cx="8280000" cy="1949252"/>
          </a:xfrm>
          <a:prstGeom prst="rect">
            <a:avLst/>
          </a:prstGeom>
          <a:noFill/>
        </p:spPr>
        <p:txBody>
          <a:bodyPr wrap="square" rtlCol="0">
            <a:spAutoFit/>
          </a:bodyPr>
          <a:lstStyle/>
          <a:p>
            <a:pPr>
              <a:lnSpc>
                <a:spcPct val="150000"/>
              </a:lnSpc>
            </a:pPr>
            <a:r>
              <a:rPr lang="en-US" altLang="zh-CN" sz="1800" dirty="0">
                <a:solidFill>
                  <a:srgbClr val="FF0000"/>
                </a:solidFill>
              </a:rPr>
              <a:t>4.3.4 ABB</a:t>
            </a:r>
            <a:r>
              <a:rPr lang="zh-CN" altLang="en-US" sz="1800" dirty="0">
                <a:solidFill>
                  <a:srgbClr val="FF0000"/>
                </a:solidFill>
              </a:rPr>
              <a:t>工业机器人与</a:t>
            </a:r>
            <a:r>
              <a:rPr lang="en-US" altLang="zh-CN" sz="1800" dirty="0">
                <a:solidFill>
                  <a:srgbClr val="FF0000"/>
                </a:solidFill>
              </a:rPr>
              <a:t>PLC</a:t>
            </a:r>
            <a:r>
              <a:rPr lang="zh-CN" altLang="en-US" sz="1800" dirty="0">
                <a:solidFill>
                  <a:srgbClr val="FF0000"/>
                </a:solidFill>
              </a:rPr>
              <a:t>的</a:t>
            </a:r>
            <a:r>
              <a:rPr lang="en-US" altLang="zh-CN" sz="1800" dirty="0">
                <a:solidFill>
                  <a:srgbClr val="FF0000"/>
                </a:solidFill>
              </a:rPr>
              <a:t>Socket</a:t>
            </a:r>
            <a:r>
              <a:rPr lang="zh-CN" altLang="en-US" sz="1800" dirty="0">
                <a:solidFill>
                  <a:srgbClr val="FF0000"/>
                </a:solidFill>
              </a:rPr>
              <a:t>通信应用</a:t>
            </a:r>
          </a:p>
          <a:p>
            <a:pPr>
              <a:lnSpc>
                <a:spcPct val="150000"/>
              </a:lnSpc>
            </a:pPr>
            <a:r>
              <a:rPr lang="zh-CN" altLang="en-US" sz="1600" dirty="0">
                <a:solidFill>
                  <a:srgbClr val="0070C0"/>
                </a:solidFill>
              </a:rPr>
              <a:t>         具有以太网通信功能的</a:t>
            </a:r>
            <a:r>
              <a:rPr lang="en-US" altLang="zh-CN" sz="1600" dirty="0">
                <a:solidFill>
                  <a:srgbClr val="0070C0"/>
                </a:solidFill>
              </a:rPr>
              <a:t>ABB</a:t>
            </a:r>
            <a:r>
              <a:rPr lang="zh-CN" altLang="en-US" sz="1600" dirty="0">
                <a:solidFill>
                  <a:srgbClr val="0070C0"/>
                </a:solidFill>
              </a:rPr>
              <a:t>工业机器人支持</a:t>
            </a:r>
            <a:r>
              <a:rPr lang="en-US" altLang="zh-CN" sz="1600" dirty="0">
                <a:solidFill>
                  <a:srgbClr val="0070C0"/>
                </a:solidFill>
              </a:rPr>
              <a:t>Socket</a:t>
            </a:r>
            <a:r>
              <a:rPr lang="zh-CN" altLang="en-US" sz="1600" dirty="0">
                <a:solidFill>
                  <a:srgbClr val="0070C0"/>
                </a:solidFill>
              </a:rPr>
              <a:t>通信，为了不影响机器人作业的正常运行，</a:t>
            </a:r>
            <a:r>
              <a:rPr lang="zh-CN" altLang="en-US" sz="1600" dirty="0">
                <a:solidFill>
                  <a:srgbClr val="FF0000"/>
                </a:solidFill>
              </a:rPr>
              <a:t>前台任务（</a:t>
            </a:r>
            <a:r>
              <a:rPr lang="en-US" altLang="zh-CN" sz="1600" dirty="0">
                <a:solidFill>
                  <a:srgbClr val="FF0000"/>
                </a:solidFill>
              </a:rPr>
              <a:t>T_ROB1</a:t>
            </a:r>
            <a:r>
              <a:rPr lang="zh-CN" altLang="en-US" sz="1600" dirty="0">
                <a:solidFill>
                  <a:srgbClr val="FF0000"/>
                </a:solidFill>
              </a:rPr>
              <a:t>）</a:t>
            </a:r>
            <a:r>
              <a:rPr lang="zh-CN" altLang="en-US" sz="1600" dirty="0">
                <a:solidFill>
                  <a:srgbClr val="0070C0"/>
                </a:solidFill>
              </a:rPr>
              <a:t>主要完成机器人正常作业示教程序，而与</a:t>
            </a:r>
            <a:r>
              <a:rPr lang="en-US" altLang="zh-CN" sz="1600" dirty="0">
                <a:solidFill>
                  <a:srgbClr val="0070C0"/>
                </a:solidFill>
              </a:rPr>
              <a:t>PLC</a:t>
            </a:r>
            <a:r>
              <a:rPr lang="zh-CN" altLang="en-US" sz="1600" dirty="0">
                <a:solidFill>
                  <a:srgbClr val="0070C0"/>
                </a:solidFill>
              </a:rPr>
              <a:t>通信的部分放到了</a:t>
            </a:r>
            <a:r>
              <a:rPr lang="zh-CN" altLang="en-US" sz="1600" dirty="0">
                <a:solidFill>
                  <a:srgbClr val="FF0000"/>
                </a:solidFill>
              </a:rPr>
              <a:t>后台任务（</a:t>
            </a:r>
            <a:r>
              <a:rPr lang="en-US" altLang="zh-CN" sz="1600" dirty="0">
                <a:solidFill>
                  <a:srgbClr val="FF0000"/>
                </a:solidFill>
              </a:rPr>
              <a:t>com</a:t>
            </a:r>
            <a:r>
              <a:rPr lang="zh-CN" altLang="en-US" sz="1600" dirty="0">
                <a:solidFill>
                  <a:srgbClr val="FF0000"/>
                </a:solidFill>
              </a:rPr>
              <a:t>）</a:t>
            </a:r>
            <a:r>
              <a:rPr lang="zh-CN" altLang="en-US" sz="1600" dirty="0">
                <a:solidFill>
                  <a:srgbClr val="0070C0"/>
                </a:solidFill>
              </a:rPr>
              <a:t>中，前、后台任务通过</a:t>
            </a:r>
            <a:r>
              <a:rPr lang="zh-CN" altLang="en-US" sz="1600" dirty="0">
                <a:solidFill>
                  <a:srgbClr val="FF0000"/>
                </a:solidFill>
              </a:rPr>
              <a:t>同名的自定义类型程序数据（可变量）</a:t>
            </a:r>
            <a:r>
              <a:rPr lang="zh-CN" altLang="en-US" sz="1600" dirty="0">
                <a:solidFill>
                  <a:srgbClr val="0070C0"/>
                </a:solidFill>
              </a:rPr>
              <a:t>实现数据共享，</a:t>
            </a:r>
            <a:r>
              <a:rPr lang="en-US" altLang="zh-CN" sz="1600" dirty="0">
                <a:solidFill>
                  <a:srgbClr val="0070C0"/>
                </a:solidFill>
              </a:rPr>
              <a:t>ABB</a:t>
            </a:r>
            <a:r>
              <a:rPr lang="zh-CN" altLang="en-US" sz="1600" dirty="0">
                <a:solidFill>
                  <a:srgbClr val="0070C0"/>
                </a:solidFill>
              </a:rPr>
              <a:t>机器人需要安装</a:t>
            </a:r>
            <a:r>
              <a:rPr lang="zh-CN" altLang="en-US" sz="1600" dirty="0">
                <a:solidFill>
                  <a:srgbClr val="FF0000"/>
                </a:solidFill>
              </a:rPr>
              <a:t>“</a:t>
            </a:r>
            <a:r>
              <a:rPr lang="en-US" altLang="zh-CN" sz="1600" dirty="0">
                <a:solidFill>
                  <a:srgbClr val="FF0000"/>
                </a:solidFill>
              </a:rPr>
              <a:t>623-1 Multitasking”</a:t>
            </a:r>
            <a:r>
              <a:rPr lang="zh-CN" altLang="en-US" sz="1600" dirty="0">
                <a:solidFill>
                  <a:srgbClr val="FF0000"/>
                </a:solidFill>
              </a:rPr>
              <a:t>多任务选项</a:t>
            </a:r>
            <a:r>
              <a:rPr lang="zh-CN" altLang="en-US" sz="1600" dirty="0">
                <a:solidFill>
                  <a:srgbClr val="0070C0"/>
                </a:solidFill>
              </a:rPr>
              <a:t>。</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pic>
        <p:nvPicPr>
          <p:cNvPr id="2" name="图片 1">
            <a:extLst>
              <a:ext uri="{FF2B5EF4-FFF2-40B4-BE49-F238E27FC236}">
                <a16:creationId xmlns:a16="http://schemas.microsoft.com/office/drawing/2014/main" id="{3AB541F3-2CD1-44F7-89F9-4301906C98A8}"/>
              </a:ext>
            </a:extLst>
          </p:cNvPr>
          <p:cNvPicPr>
            <a:picLocks noChangeAspect="1"/>
          </p:cNvPicPr>
          <p:nvPr/>
        </p:nvPicPr>
        <p:blipFill>
          <a:blip r:embed="rId2"/>
          <a:stretch>
            <a:fillRect/>
          </a:stretch>
        </p:blipFill>
        <p:spPr>
          <a:xfrm>
            <a:off x="2650331" y="2448870"/>
            <a:ext cx="3843338" cy="2566988"/>
          </a:xfrm>
          <a:prstGeom prst="rect">
            <a:avLst/>
          </a:prstGeom>
        </p:spPr>
      </p:pic>
    </p:spTree>
    <p:extLst>
      <p:ext uri="{BB962C8B-B14F-4D97-AF65-F5344CB8AC3E}">
        <p14:creationId xmlns:p14="http://schemas.microsoft.com/office/powerpoint/2010/main" val="3946574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32000" y="501290"/>
            <a:ext cx="8280000" cy="467500"/>
          </a:xfrm>
          <a:prstGeom prst="rect">
            <a:avLst/>
          </a:prstGeom>
          <a:noFill/>
        </p:spPr>
        <p:txBody>
          <a:bodyPr wrap="square" rtlCol="0">
            <a:spAutoFit/>
          </a:bodyPr>
          <a:lstStyle/>
          <a:p>
            <a:pPr>
              <a:lnSpc>
                <a:spcPct val="150000"/>
              </a:lnSpc>
            </a:pPr>
            <a:r>
              <a:rPr lang="en-US" altLang="zh-CN" sz="1800" dirty="0">
                <a:solidFill>
                  <a:srgbClr val="FF0000"/>
                </a:solidFill>
              </a:rPr>
              <a:t>ABB</a:t>
            </a:r>
            <a:r>
              <a:rPr lang="zh-CN" altLang="en-US" sz="1800" dirty="0">
                <a:solidFill>
                  <a:srgbClr val="FF0000"/>
                </a:solidFill>
              </a:rPr>
              <a:t>工业机器人与</a:t>
            </a:r>
            <a:r>
              <a:rPr lang="en-US" altLang="zh-CN" sz="1800" dirty="0">
                <a:solidFill>
                  <a:srgbClr val="FF0000"/>
                </a:solidFill>
              </a:rPr>
              <a:t>PLC</a:t>
            </a:r>
            <a:r>
              <a:rPr lang="zh-CN" altLang="en-US" sz="1800" dirty="0">
                <a:solidFill>
                  <a:srgbClr val="FF0000"/>
                </a:solidFill>
              </a:rPr>
              <a:t>通信架构：</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graphicFrame>
        <p:nvGraphicFramePr>
          <p:cNvPr id="3" name="对象 2">
            <a:extLst>
              <a:ext uri="{FF2B5EF4-FFF2-40B4-BE49-F238E27FC236}">
                <a16:creationId xmlns:a16="http://schemas.microsoft.com/office/drawing/2014/main" id="{D318A058-84CF-4D0F-BC71-1AD4D31006C9}"/>
              </a:ext>
            </a:extLst>
          </p:cNvPr>
          <p:cNvGraphicFramePr>
            <a:graphicFrameLocks noChangeAspect="1"/>
          </p:cNvGraphicFramePr>
          <p:nvPr>
            <p:extLst>
              <p:ext uri="{D42A27DB-BD31-4B8C-83A1-F6EECF244321}">
                <p14:modId xmlns:p14="http://schemas.microsoft.com/office/powerpoint/2010/main" val="3656431607"/>
              </p:ext>
            </p:extLst>
          </p:nvPr>
        </p:nvGraphicFramePr>
        <p:xfrm>
          <a:off x="1491521" y="1021255"/>
          <a:ext cx="6371071" cy="3753112"/>
        </p:xfrm>
        <a:graphic>
          <a:graphicData uri="http://schemas.openxmlformats.org/presentationml/2006/ole">
            <mc:AlternateContent xmlns:mc="http://schemas.openxmlformats.org/markup-compatibility/2006">
              <mc:Choice xmlns:v="urn:schemas-microsoft-com:vml" Requires="v">
                <p:oleObj name="Visio" r:id="rId2" imgW="6503955" imgH="3826764" progId="Visio.Drawing.11">
                  <p:embed/>
                </p:oleObj>
              </mc:Choice>
              <mc:Fallback>
                <p:oleObj name="Visio" r:id="rId2" imgW="6503955" imgH="3826764" progId="Visio.Drawing.11">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521" y="1021255"/>
                        <a:ext cx="6371071" cy="3753112"/>
                      </a:xfrm>
                      <a:prstGeom prst="rect">
                        <a:avLst/>
                      </a:prstGeom>
                      <a:noFill/>
                    </p:spPr>
                  </p:pic>
                </p:oleObj>
              </mc:Fallback>
            </mc:AlternateContent>
          </a:graphicData>
        </a:graphic>
      </p:graphicFrame>
    </p:spTree>
    <p:extLst>
      <p:ext uri="{BB962C8B-B14F-4D97-AF65-F5344CB8AC3E}">
        <p14:creationId xmlns:p14="http://schemas.microsoft.com/office/powerpoint/2010/main" val="1917293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359765" y="501290"/>
            <a:ext cx="8280000" cy="2687915"/>
          </a:xfrm>
          <a:prstGeom prst="rect">
            <a:avLst/>
          </a:prstGeom>
          <a:noFill/>
        </p:spPr>
        <p:txBody>
          <a:bodyPr wrap="square" rtlCol="0">
            <a:spAutoFit/>
          </a:bodyPr>
          <a:lstStyle/>
          <a:p>
            <a:pPr>
              <a:lnSpc>
                <a:spcPct val="150000"/>
              </a:lnSpc>
            </a:pPr>
            <a:r>
              <a:rPr lang="en-US" altLang="zh-CN" sz="1800" dirty="0">
                <a:solidFill>
                  <a:srgbClr val="FF0000"/>
                </a:solidFill>
              </a:rPr>
              <a:t>1.ABB</a:t>
            </a:r>
            <a:r>
              <a:rPr lang="zh-CN" altLang="en-US" sz="1800" dirty="0">
                <a:solidFill>
                  <a:srgbClr val="FF0000"/>
                </a:solidFill>
              </a:rPr>
              <a:t>工业机器人</a:t>
            </a:r>
            <a:r>
              <a:rPr lang="en-US" altLang="zh-CN" sz="1800" dirty="0">
                <a:solidFill>
                  <a:srgbClr val="FF0000"/>
                </a:solidFill>
              </a:rPr>
              <a:t>socket</a:t>
            </a:r>
            <a:r>
              <a:rPr lang="zh-CN" altLang="en-US" sz="1800" dirty="0">
                <a:solidFill>
                  <a:srgbClr val="FF0000"/>
                </a:solidFill>
              </a:rPr>
              <a:t>通信程序开发</a:t>
            </a:r>
          </a:p>
          <a:p>
            <a:pPr>
              <a:lnSpc>
                <a:spcPct val="150000"/>
              </a:lnSpc>
            </a:pPr>
            <a:r>
              <a:rPr lang="zh-CN" altLang="en-US" sz="1600" dirty="0">
                <a:solidFill>
                  <a:srgbClr val="0070C0"/>
                </a:solidFill>
              </a:rPr>
              <a:t>         为了不影响工业机器人作业任务的正常运行，工业机器人与</a:t>
            </a:r>
            <a:r>
              <a:rPr lang="en-US" altLang="zh-CN" sz="1600" dirty="0">
                <a:solidFill>
                  <a:srgbClr val="0070C0"/>
                </a:solidFill>
              </a:rPr>
              <a:t>PLC</a:t>
            </a:r>
            <a:r>
              <a:rPr lang="zh-CN" altLang="en-US" sz="1600" dirty="0">
                <a:solidFill>
                  <a:srgbClr val="0070C0"/>
                </a:solidFill>
              </a:rPr>
              <a:t>的通信程序在</a:t>
            </a:r>
            <a:r>
              <a:rPr lang="zh-CN" altLang="en-US" sz="1600" dirty="0">
                <a:solidFill>
                  <a:srgbClr val="FF0000"/>
                </a:solidFill>
              </a:rPr>
              <a:t>后台任务</a:t>
            </a:r>
            <a:r>
              <a:rPr lang="zh-CN" altLang="en-US" sz="1600" dirty="0">
                <a:solidFill>
                  <a:srgbClr val="0070C0"/>
                </a:solidFill>
              </a:rPr>
              <a:t>中运行，</a:t>
            </a:r>
            <a:r>
              <a:rPr lang="zh-CN" altLang="en-US" sz="1600" dirty="0">
                <a:solidFill>
                  <a:srgbClr val="FF0000"/>
                </a:solidFill>
              </a:rPr>
              <a:t>前台任务</a:t>
            </a:r>
            <a:r>
              <a:rPr lang="zh-CN" altLang="en-US" sz="1600" dirty="0">
                <a:solidFill>
                  <a:srgbClr val="0070C0"/>
                </a:solidFill>
              </a:rPr>
              <a:t>通过定义与后台任务</a:t>
            </a:r>
            <a:r>
              <a:rPr lang="zh-CN" altLang="en-US" sz="1600" dirty="0">
                <a:solidFill>
                  <a:srgbClr val="FF0000"/>
                </a:solidFill>
              </a:rPr>
              <a:t>同名的通信数据变量</a:t>
            </a:r>
            <a:r>
              <a:rPr lang="zh-CN" altLang="en-US" sz="1600" dirty="0">
                <a:solidFill>
                  <a:srgbClr val="0070C0"/>
                </a:solidFill>
              </a:rPr>
              <a:t>，对接口数据进行读写操作，进而实现工业机器人与</a:t>
            </a:r>
            <a:r>
              <a:rPr lang="en-US" altLang="zh-CN" sz="1600" dirty="0">
                <a:solidFill>
                  <a:srgbClr val="0070C0"/>
                </a:solidFill>
              </a:rPr>
              <a:t>PLC</a:t>
            </a:r>
            <a:r>
              <a:rPr lang="zh-CN" altLang="en-US" sz="1600" dirty="0">
                <a:solidFill>
                  <a:srgbClr val="0070C0"/>
                </a:solidFill>
              </a:rPr>
              <a:t>的数据通信。</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0070C0"/>
                </a:solidFill>
              </a:rPr>
              <a:t>下面介绍</a:t>
            </a:r>
            <a:r>
              <a:rPr lang="zh-CN" altLang="en-US" sz="1600" dirty="0">
                <a:solidFill>
                  <a:srgbClr val="FF0000"/>
                </a:solidFill>
              </a:rPr>
              <a:t>后台任务创建</a:t>
            </a:r>
            <a:r>
              <a:rPr lang="zh-CN" altLang="en-US" sz="1600" dirty="0">
                <a:solidFill>
                  <a:srgbClr val="0070C0"/>
                </a:solidFill>
              </a:rPr>
              <a:t>、</a:t>
            </a:r>
            <a:r>
              <a:rPr lang="zh-CN" altLang="en-US" sz="1600" dirty="0">
                <a:solidFill>
                  <a:srgbClr val="FF0000"/>
                </a:solidFill>
              </a:rPr>
              <a:t>用户自定义数据类型</a:t>
            </a:r>
            <a:r>
              <a:rPr lang="zh-CN" altLang="en-US" sz="1600" dirty="0">
                <a:solidFill>
                  <a:srgbClr val="0070C0"/>
                </a:solidFill>
              </a:rPr>
              <a:t>、</a:t>
            </a:r>
            <a:r>
              <a:rPr lang="zh-CN" altLang="en-US" sz="1600" dirty="0">
                <a:solidFill>
                  <a:srgbClr val="FF0000"/>
                </a:solidFill>
              </a:rPr>
              <a:t>通信数据变量定义</a:t>
            </a:r>
            <a:r>
              <a:rPr lang="zh-CN" altLang="en-US" sz="1600" dirty="0">
                <a:solidFill>
                  <a:srgbClr val="0070C0"/>
                </a:solidFill>
              </a:rPr>
              <a:t>、</a:t>
            </a:r>
            <a:r>
              <a:rPr lang="zh-CN" altLang="en-US" sz="1600" dirty="0">
                <a:solidFill>
                  <a:srgbClr val="FF0000"/>
                </a:solidFill>
              </a:rPr>
              <a:t>工业机器人通信程序</a:t>
            </a:r>
            <a:r>
              <a:rPr lang="zh-CN" altLang="en-US" sz="1600" dirty="0">
                <a:solidFill>
                  <a:srgbClr val="0070C0"/>
                </a:solidFill>
              </a:rPr>
              <a:t>、</a:t>
            </a:r>
            <a:r>
              <a:rPr lang="zh-CN" altLang="en-US" sz="1600" dirty="0">
                <a:solidFill>
                  <a:srgbClr val="FF0000"/>
                </a:solidFill>
              </a:rPr>
              <a:t>通信数据的打包与解包</a:t>
            </a:r>
            <a:r>
              <a:rPr lang="zh-CN" altLang="en-US" sz="1600" dirty="0">
                <a:solidFill>
                  <a:srgbClr val="0070C0"/>
                </a:solidFill>
              </a:rPr>
              <a:t>以及</a:t>
            </a:r>
            <a:r>
              <a:rPr lang="zh-CN" altLang="en-US" sz="1600" dirty="0">
                <a:solidFill>
                  <a:srgbClr val="FF0000"/>
                </a:solidFill>
              </a:rPr>
              <a:t>前台应用程序的开发</a:t>
            </a:r>
            <a:r>
              <a:rPr lang="zh-CN" altLang="en-US" sz="1600" dirty="0">
                <a:solidFill>
                  <a:srgbClr val="0070C0"/>
                </a:solidFill>
              </a:rPr>
              <a:t>方法等。</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FF0000"/>
                </a:solidFill>
              </a:rPr>
              <a:t>后台任务创建完成后需将</a:t>
            </a:r>
            <a:r>
              <a:rPr lang="en-US" altLang="zh-CN" sz="1600" dirty="0">
                <a:solidFill>
                  <a:srgbClr val="FF0000"/>
                </a:solidFill>
              </a:rPr>
              <a:t>Type</a:t>
            </a:r>
            <a:r>
              <a:rPr lang="zh-CN" altLang="en-US" sz="1600" dirty="0">
                <a:solidFill>
                  <a:srgbClr val="FF0000"/>
                </a:solidFill>
              </a:rPr>
              <a:t>（类型）修改为</a:t>
            </a:r>
            <a:r>
              <a:rPr lang="en-US" altLang="zh-CN" sz="1600" dirty="0" err="1">
                <a:solidFill>
                  <a:srgbClr val="0070C0"/>
                </a:solidFill>
              </a:rPr>
              <a:t>Semistatic</a:t>
            </a:r>
            <a:r>
              <a:rPr lang="zh-CN" altLang="en-US" sz="1600" dirty="0">
                <a:solidFill>
                  <a:srgbClr val="FF0000"/>
                </a:solidFill>
              </a:rPr>
              <a:t>并重启。</a:t>
            </a:r>
            <a:endParaRPr lang="en-US" altLang="zh-CN" sz="1600" dirty="0">
              <a:solidFill>
                <a:srgbClr val="FF0000"/>
              </a:solidFill>
            </a:endParaRP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1087709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379535" y="504454"/>
            <a:ext cx="8280000" cy="2357697"/>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1</a:t>
            </a:r>
            <a:r>
              <a:rPr lang="zh-CN" altLang="en-US" sz="1600" dirty="0">
                <a:solidFill>
                  <a:srgbClr val="FF0000"/>
                </a:solidFill>
              </a:rPr>
              <a:t>）后台任务的创建</a:t>
            </a:r>
            <a:endParaRPr lang="en-US" altLang="zh-CN" sz="1600" dirty="0">
              <a:solidFill>
                <a:srgbClr val="FF0000"/>
              </a:solidFill>
            </a:endParaRPr>
          </a:p>
          <a:p>
            <a:pPr>
              <a:lnSpc>
                <a:spcPct val="150000"/>
              </a:lnSpc>
            </a:pPr>
            <a:r>
              <a:rPr lang="zh-CN" altLang="en-US" sz="1600" dirty="0">
                <a:solidFill>
                  <a:srgbClr val="0070C0"/>
                </a:solidFill>
              </a:rPr>
              <a:t>        从</a:t>
            </a:r>
            <a:r>
              <a:rPr lang="en-US" altLang="zh-CN" sz="1600" dirty="0">
                <a:solidFill>
                  <a:srgbClr val="0070C0"/>
                </a:solidFill>
              </a:rPr>
              <a:t>ABB</a:t>
            </a:r>
            <a:r>
              <a:rPr lang="zh-CN" altLang="en-US" sz="1600" dirty="0">
                <a:solidFill>
                  <a:srgbClr val="0070C0"/>
                </a:solidFill>
              </a:rPr>
              <a:t>主菜单进入，依次选择“控制面板”</a:t>
            </a:r>
            <a:r>
              <a:rPr lang="en-US" altLang="zh-CN" sz="1600" dirty="0">
                <a:solidFill>
                  <a:srgbClr val="0070C0"/>
                </a:solidFill>
              </a:rPr>
              <a:t>-&gt; “</a:t>
            </a:r>
            <a:r>
              <a:rPr lang="zh-CN" altLang="en-US" sz="1600" dirty="0">
                <a:solidFill>
                  <a:srgbClr val="0070C0"/>
                </a:solidFill>
              </a:rPr>
              <a:t>配置系统参数”</a:t>
            </a:r>
            <a:r>
              <a:rPr lang="en-US" altLang="zh-CN" sz="1600" dirty="0">
                <a:solidFill>
                  <a:srgbClr val="0070C0"/>
                </a:solidFill>
              </a:rPr>
              <a:t>-&gt; “</a:t>
            </a:r>
            <a:r>
              <a:rPr lang="zh-CN" altLang="en-US" sz="1600" dirty="0">
                <a:solidFill>
                  <a:srgbClr val="0070C0"/>
                </a:solidFill>
              </a:rPr>
              <a:t>主题”，选择“</a:t>
            </a:r>
            <a:r>
              <a:rPr lang="en-US" altLang="zh-CN" sz="1600" dirty="0">
                <a:solidFill>
                  <a:srgbClr val="0070C0"/>
                </a:solidFill>
              </a:rPr>
              <a:t>Controller”</a:t>
            </a:r>
            <a:r>
              <a:rPr lang="zh-CN" altLang="en-US" sz="1600" dirty="0">
                <a:solidFill>
                  <a:srgbClr val="0070C0"/>
                </a:solidFill>
              </a:rPr>
              <a:t>；选择“</a:t>
            </a:r>
            <a:r>
              <a:rPr lang="en-US" altLang="zh-CN" sz="1600" dirty="0">
                <a:solidFill>
                  <a:srgbClr val="0070C0"/>
                </a:solidFill>
              </a:rPr>
              <a:t>TASK”</a:t>
            </a:r>
            <a:r>
              <a:rPr lang="zh-CN" altLang="en-US" sz="1600" dirty="0">
                <a:solidFill>
                  <a:srgbClr val="0070C0"/>
                </a:solidFill>
              </a:rPr>
              <a:t>，并双击进入；添加新任务，命名为“</a:t>
            </a:r>
            <a:r>
              <a:rPr lang="en-US" altLang="zh-CN" sz="1600" dirty="0" err="1">
                <a:solidFill>
                  <a:srgbClr val="0070C0"/>
                </a:solidFill>
              </a:rPr>
              <a:t>ComTask</a:t>
            </a:r>
            <a:r>
              <a:rPr lang="en-US" altLang="zh-CN" sz="1600" dirty="0">
                <a:solidFill>
                  <a:srgbClr val="0070C0"/>
                </a:solidFill>
              </a:rPr>
              <a:t>”</a:t>
            </a:r>
            <a:r>
              <a:rPr lang="zh-CN" altLang="en-US" sz="1600" dirty="0">
                <a:solidFill>
                  <a:srgbClr val="0070C0"/>
                </a:solidFill>
              </a:rPr>
              <a:t>，将</a:t>
            </a:r>
            <a:r>
              <a:rPr lang="en-US" altLang="zh-CN" sz="1600" dirty="0">
                <a:solidFill>
                  <a:srgbClr val="0070C0"/>
                </a:solidFill>
              </a:rPr>
              <a:t>Type</a:t>
            </a:r>
            <a:r>
              <a:rPr lang="zh-CN" altLang="en-US" sz="1600" dirty="0">
                <a:solidFill>
                  <a:srgbClr val="0070C0"/>
                </a:solidFill>
              </a:rPr>
              <a:t>修改为“</a:t>
            </a:r>
            <a:r>
              <a:rPr lang="en-US" altLang="zh-CN" sz="1600" dirty="0">
                <a:solidFill>
                  <a:srgbClr val="0070C0"/>
                </a:solidFill>
              </a:rPr>
              <a:t>Normal”</a:t>
            </a:r>
            <a:r>
              <a:rPr lang="zh-CN" altLang="en-US" sz="1600" dirty="0">
                <a:solidFill>
                  <a:srgbClr val="0070C0"/>
                </a:solidFill>
              </a:rPr>
              <a:t>后重启机器人系统；系统重启后出现事件消息</a:t>
            </a:r>
            <a:r>
              <a:rPr lang="en-US" altLang="zh-CN" sz="1600" dirty="0">
                <a:solidFill>
                  <a:srgbClr val="0070C0"/>
                </a:solidFill>
              </a:rPr>
              <a:t>10304</a:t>
            </a:r>
            <a:r>
              <a:rPr lang="zh-CN" altLang="en-US" sz="1600" dirty="0">
                <a:solidFill>
                  <a:srgbClr val="0070C0"/>
                </a:solidFill>
              </a:rPr>
              <a:t>，单击“确认”。</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0070C0"/>
                </a:solidFill>
              </a:rPr>
              <a:t>在示教器的“程序编辑器”界面上可以看到</a:t>
            </a:r>
            <a:r>
              <a:rPr lang="zh-CN" altLang="en-US" sz="1600" dirty="0">
                <a:solidFill>
                  <a:srgbClr val="FF0000"/>
                </a:solidFill>
              </a:rPr>
              <a:t>“</a:t>
            </a:r>
            <a:r>
              <a:rPr lang="en-US" altLang="zh-CN" sz="1600" dirty="0">
                <a:solidFill>
                  <a:srgbClr val="FF0000"/>
                </a:solidFill>
              </a:rPr>
              <a:t>T_ROB1”</a:t>
            </a:r>
            <a:r>
              <a:rPr lang="zh-CN" altLang="en-US" sz="1600" dirty="0">
                <a:solidFill>
                  <a:srgbClr val="0070C0"/>
                </a:solidFill>
              </a:rPr>
              <a:t>和新建的任务</a:t>
            </a:r>
            <a:r>
              <a:rPr lang="zh-CN" altLang="en-US" sz="1600" dirty="0">
                <a:solidFill>
                  <a:srgbClr val="FF0000"/>
                </a:solidFill>
              </a:rPr>
              <a:t>“</a:t>
            </a:r>
            <a:r>
              <a:rPr lang="en-US" altLang="zh-CN" sz="1600" dirty="0" err="1">
                <a:solidFill>
                  <a:srgbClr val="FF0000"/>
                </a:solidFill>
              </a:rPr>
              <a:t>ComTask</a:t>
            </a:r>
            <a:r>
              <a:rPr lang="en-US" altLang="zh-CN" sz="1600" dirty="0">
                <a:solidFill>
                  <a:srgbClr val="FF0000"/>
                </a:solidFill>
              </a:rPr>
              <a:t>”</a:t>
            </a:r>
            <a:r>
              <a:rPr lang="zh-CN" altLang="en-US" sz="1600" dirty="0">
                <a:solidFill>
                  <a:srgbClr val="0070C0"/>
                </a:solidFill>
              </a:rPr>
              <a:t>。</a:t>
            </a:r>
            <a:endParaRPr lang="en-US" altLang="zh-CN" sz="1600" dirty="0">
              <a:solidFill>
                <a:srgbClr val="0070C0"/>
              </a:solidFill>
            </a:endParaRPr>
          </a:p>
          <a:p>
            <a:pPr>
              <a:lnSpc>
                <a:spcPct val="150000"/>
              </a:lnSpc>
            </a:pPr>
            <a:endParaRPr lang="zh-CN" altLang="en-US" sz="1800" b="1" dirty="0"/>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pic>
        <p:nvPicPr>
          <p:cNvPr id="5" name="图片 4">
            <a:extLst>
              <a:ext uri="{FF2B5EF4-FFF2-40B4-BE49-F238E27FC236}">
                <a16:creationId xmlns:a16="http://schemas.microsoft.com/office/drawing/2014/main" id="{AB3C53A3-3056-4113-86D2-1CE2E62B46E0}"/>
              </a:ext>
            </a:extLst>
          </p:cNvPr>
          <p:cNvPicPr/>
          <p:nvPr/>
        </p:nvPicPr>
        <p:blipFill rotWithShape="1">
          <a:blip r:embed="rId2"/>
          <a:srcRect l="5276" t="9095" r="52837" b="40313"/>
          <a:stretch/>
        </p:blipFill>
        <p:spPr bwMode="auto">
          <a:xfrm>
            <a:off x="2846874" y="2456568"/>
            <a:ext cx="3830148" cy="2602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4932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57201" y="478804"/>
            <a:ext cx="8280000" cy="2272417"/>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2</a:t>
            </a:r>
            <a:r>
              <a:rPr lang="zh-CN" altLang="en-US" sz="1600" dirty="0">
                <a:solidFill>
                  <a:srgbClr val="FF0000"/>
                </a:solidFill>
              </a:rPr>
              <a:t>）用户自定义数据类型</a:t>
            </a:r>
            <a:endParaRPr lang="en-US" altLang="zh-CN" sz="1600" dirty="0">
              <a:solidFill>
                <a:srgbClr val="FF0000"/>
              </a:solidFill>
            </a:endParaRPr>
          </a:p>
          <a:p>
            <a:pPr>
              <a:lnSpc>
                <a:spcPct val="150000"/>
              </a:lnSpc>
            </a:pPr>
            <a:r>
              <a:rPr lang="zh-CN" altLang="en-US" sz="1600" dirty="0">
                <a:solidFill>
                  <a:srgbClr val="0070C0"/>
                </a:solidFill>
              </a:rPr>
              <a:t>        工业机器人使用自定义数据类型的方式设计通信数据接口，再通过</a:t>
            </a:r>
            <a:r>
              <a:rPr lang="en-US" altLang="zh-CN" sz="1600" dirty="0">
                <a:solidFill>
                  <a:srgbClr val="0070C0"/>
                </a:solidFill>
              </a:rPr>
              <a:t>Socket</a:t>
            </a:r>
            <a:r>
              <a:rPr lang="zh-CN" altLang="en-US" sz="1600" dirty="0">
                <a:solidFill>
                  <a:srgbClr val="0070C0"/>
                </a:solidFill>
              </a:rPr>
              <a:t>通信与</a:t>
            </a:r>
            <a:r>
              <a:rPr lang="en-US" altLang="zh-CN" sz="1600" dirty="0">
                <a:solidFill>
                  <a:srgbClr val="0070C0"/>
                </a:solidFill>
              </a:rPr>
              <a:t>PLC</a:t>
            </a:r>
            <a:r>
              <a:rPr lang="zh-CN" altLang="en-US" sz="1600" dirty="0">
                <a:solidFill>
                  <a:srgbClr val="0070C0"/>
                </a:solidFill>
              </a:rPr>
              <a:t>进行信息交互。</a:t>
            </a:r>
            <a:endParaRPr lang="en-US" altLang="zh-CN" sz="1600" dirty="0">
              <a:solidFill>
                <a:srgbClr val="0070C0"/>
              </a:solidFill>
            </a:endParaRPr>
          </a:p>
          <a:p>
            <a:pPr>
              <a:lnSpc>
                <a:spcPct val="150000"/>
              </a:lnSpc>
            </a:pPr>
            <a:r>
              <a:rPr lang="zh-CN" altLang="en-US" sz="1600" dirty="0">
                <a:solidFill>
                  <a:srgbClr val="0070C0"/>
                </a:solidFill>
              </a:rPr>
              <a:t>        在任务</a:t>
            </a:r>
            <a:r>
              <a:rPr lang="en-US" altLang="zh-CN" sz="1600" dirty="0" err="1">
                <a:solidFill>
                  <a:srgbClr val="0070C0"/>
                </a:solidFill>
              </a:rPr>
              <a:t>ComTask</a:t>
            </a:r>
            <a:r>
              <a:rPr lang="zh-CN" altLang="en-US" sz="1600" dirty="0">
                <a:solidFill>
                  <a:srgbClr val="0070C0"/>
                </a:solidFill>
              </a:rPr>
              <a:t>中新建</a:t>
            </a:r>
            <a:r>
              <a:rPr lang="en-US" altLang="zh-CN" sz="1600" dirty="0" err="1">
                <a:solidFill>
                  <a:srgbClr val="0070C0"/>
                </a:solidFill>
              </a:rPr>
              <a:t>ComModule</a:t>
            </a:r>
            <a:r>
              <a:rPr lang="zh-CN" altLang="en-US" sz="1600" dirty="0">
                <a:solidFill>
                  <a:srgbClr val="0070C0"/>
                </a:solidFill>
              </a:rPr>
              <a:t>模块；应用</a:t>
            </a:r>
            <a:r>
              <a:rPr lang="en-US" altLang="zh-CN" sz="1600" dirty="0" err="1">
                <a:solidFill>
                  <a:srgbClr val="0070C0"/>
                </a:solidFill>
              </a:rPr>
              <a:t>RobotStudio</a:t>
            </a:r>
            <a:r>
              <a:rPr lang="zh-CN" altLang="en-US" sz="1600" dirty="0">
                <a:solidFill>
                  <a:srgbClr val="0070C0"/>
                </a:solidFill>
              </a:rPr>
              <a:t>软件，在</a:t>
            </a:r>
            <a:r>
              <a:rPr lang="en-US" altLang="zh-CN" sz="1600" dirty="0" err="1">
                <a:solidFill>
                  <a:srgbClr val="0070C0"/>
                </a:solidFill>
              </a:rPr>
              <a:t>ComModule</a:t>
            </a:r>
            <a:r>
              <a:rPr lang="zh-CN" altLang="en-US" sz="1600" dirty="0">
                <a:solidFill>
                  <a:srgbClr val="0070C0"/>
                </a:solidFill>
              </a:rPr>
              <a:t>模块中使用</a:t>
            </a:r>
            <a:r>
              <a:rPr lang="en-US" altLang="zh-CN" sz="1600" dirty="0">
                <a:solidFill>
                  <a:srgbClr val="0070C0"/>
                </a:solidFill>
              </a:rPr>
              <a:t>RECORD</a:t>
            </a:r>
            <a:r>
              <a:rPr lang="zh-CN" altLang="en-US" sz="1600" dirty="0">
                <a:solidFill>
                  <a:srgbClr val="0070C0"/>
                </a:solidFill>
              </a:rPr>
              <a:t>指令自定义数据类型</a:t>
            </a:r>
            <a:r>
              <a:rPr lang="en-US" altLang="zh-CN" sz="1600" dirty="0" err="1">
                <a:solidFill>
                  <a:srgbClr val="0070C0"/>
                </a:solidFill>
              </a:rPr>
              <a:t>userdefine</a:t>
            </a:r>
            <a:r>
              <a:rPr lang="zh-CN" altLang="en-US" sz="1600" dirty="0">
                <a:solidFill>
                  <a:srgbClr val="0070C0"/>
                </a:solidFill>
              </a:rPr>
              <a:t>，成员使用基础数据类型</a:t>
            </a:r>
            <a:r>
              <a:rPr lang="en-US" altLang="zh-CN" sz="1600" dirty="0">
                <a:solidFill>
                  <a:srgbClr val="0070C0"/>
                </a:solidFill>
              </a:rPr>
              <a:t>num</a:t>
            </a:r>
            <a:r>
              <a:rPr lang="zh-CN" altLang="en-US" sz="1600" dirty="0">
                <a:solidFill>
                  <a:srgbClr val="0070C0"/>
                </a:solidFill>
              </a:rPr>
              <a:t>，例如：</a:t>
            </a:r>
            <a:r>
              <a:rPr lang="en-US" altLang="zh-CN" sz="1600" dirty="0">
                <a:solidFill>
                  <a:srgbClr val="0070C0"/>
                </a:solidFill>
              </a:rPr>
              <a:t>num data1</a:t>
            </a:r>
            <a:r>
              <a:rPr lang="zh-CN" altLang="en-US" sz="1600" dirty="0">
                <a:solidFill>
                  <a:srgbClr val="0070C0"/>
                </a:solidFill>
              </a:rPr>
              <a:t>；点击“</a:t>
            </a:r>
            <a:r>
              <a:rPr lang="en-US" altLang="zh-CN" sz="1600" dirty="0">
                <a:solidFill>
                  <a:srgbClr val="0070C0"/>
                </a:solidFill>
              </a:rPr>
              <a:t>RAPID”</a:t>
            </a:r>
            <a:r>
              <a:rPr lang="zh-CN" altLang="en-US" sz="1600" dirty="0">
                <a:solidFill>
                  <a:srgbClr val="0070C0"/>
                </a:solidFill>
              </a:rPr>
              <a:t>菜单下“</a:t>
            </a:r>
            <a:r>
              <a:rPr lang="en-US" altLang="zh-CN" sz="1600" dirty="0">
                <a:solidFill>
                  <a:srgbClr val="0070C0"/>
                </a:solidFill>
              </a:rPr>
              <a:t>Apply”</a:t>
            </a:r>
            <a:r>
              <a:rPr lang="zh-CN" altLang="en-US" sz="1600" dirty="0">
                <a:solidFill>
                  <a:srgbClr val="0070C0"/>
                </a:solidFill>
              </a:rPr>
              <a:t>（应用）按钮同步更新示教器程序。</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pic>
        <p:nvPicPr>
          <p:cNvPr id="5" name="图片 4">
            <a:extLst>
              <a:ext uri="{FF2B5EF4-FFF2-40B4-BE49-F238E27FC236}">
                <a16:creationId xmlns:a16="http://schemas.microsoft.com/office/drawing/2014/main" id="{44AA4B6F-D153-4A4D-A7B0-784EF2591F54}"/>
              </a:ext>
            </a:extLst>
          </p:cNvPr>
          <p:cNvPicPr/>
          <p:nvPr/>
        </p:nvPicPr>
        <p:blipFill rotWithShape="1">
          <a:blip r:embed="rId2"/>
          <a:srcRect l="16946" t="2842" r="38929" b="71513"/>
          <a:stretch/>
        </p:blipFill>
        <p:spPr bwMode="auto">
          <a:xfrm>
            <a:off x="2495053" y="2879413"/>
            <a:ext cx="4034790" cy="13190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7350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26721" y="478804"/>
            <a:ext cx="8280000" cy="2641749"/>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3</a:t>
            </a:r>
            <a:r>
              <a:rPr lang="zh-CN" altLang="en-US" sz="1600" dirty="0">
                <a:solidFill>
                  <a:srgbClr val="FF0000"/>
                </a:solidFill>
              </a:rPr>
              <a:t>）通信数据变量定义</a:t>
            </a:r>
            <a:endParaRPr lang="en-US" altLang="zh-CN" sz="1600" dirty="0">
              <a:solidFill>
                <a:srgbClr val="FF0000"/>
              </a:solidFill>
            </a:endParaRPr>
          </a:p>
          <a:p>
            <a:pPr>
              <a:lnSpc>
                <a:spcPct val="150000"/>
              </a:lnSpc>
            </a:pPr>
            <a:r>
              <a:rPr lang="zh-CN" altLang="en-US" sz="1600" dirty="0">
                <a:solidFill>
                  <a:srgbClr val="0070C0"/>
                </a:solidFill>
              </a:rPr>
              <a:t>        在</a:t>
            </a:r>
            <a:r>
              <a:rPr lang="zh-CN" altLang="en-US" sz="1600" dirty="0">
                <a:solidFill>
                  <a:srgbClr val="FF0000"/>
                </a:solidFill>
              </a:rPr>
              <a:t>用户自定义数据类型</a:t>
            </a:r>
            <a:r>
              <a:rPr lang="zh-CN" altLang="en-US" sz="1600" dirty="0">
                <a:solidFill>
                  <a:srgbClr val="0070C0"/>
                </a:solidFill>
              </a:rPr>
              <a:t>（</a:t>
            </a:r>
            <a:r>
              <a:rPr lang="en-US" altLang="zh-CN" sz="1600" dirty="0" err="1">
                <a:solidFill>
                  <a:srgbClr val="0070C0"/>
                </a:solidFill>
              </a:rPr>
              <a:t>userdefine</a:t>
            </a:r>
            <a:r>
              <a:rPr lang="zh-CN" altLang="en-US" sz="1600" dirty="0">
                <a:solidFill>
                  <a:srgbClr val="0070C0"/>
                </a:solidFill>
              </a:rPr>
              <a:t>）的基础上，要进行数据变量的定义，其存储类型为</a:t>
            </a:r>
            <a:r>
              <a:rPr lang="zh-CN" altLang="en-US" sz="1600" dirty="0">
                <a:solidFill>
                  <a:srgbClr val="FF0000"/>
                </a:solidFill>
              </a:rPr>
              <a:t>可变量（</a:t>
            </a:r>
            <a:r>
              <a:rPr lang="en-US" altLang="zh-CN" sz="1600" dirty="0">
                <a:solidFill>
                  <a:srgbClr val="FF0000"/>
                </a:solidFill>
              </a:rPr>
              <a:t>PERS</a:t>
            </a:r>
            <a:r>
              <a:rPr lang="zh-CN" altLang="en-US" sz="1600" dirty="0">
                <a:solidFill>
                  <a:srgbClr val="FF0000"/>
                </a:solidFill>
              </a:rPr>
              <a:t>）</a:t>
            </a:r>
            <a:r>
              <a:rPr lang="zh-CN" altLang="en-US" sz="1600" dirty="0">
                <a:solidFill>
                  <a:srgbClr val="0070C0"/>
                </a:solidFill>
              </a:rPr>
              <a:t>。为了保证机器人与</a:t>
            </a:r>
            <a:r>
              <a:rPr lang="en-US" altLang="zh-CN" sz="1600" dirty="0">
                <a:solidFill>
                  <a:srgbClr val="0070C0"/>
                </a:solidFill>
              </a:rPr>
              <a:t>PLC</a:t>
            </a:r>
            <a:r>
              <a:rPr lang="zh-CN" altLang="en-US" sz="1600" dirty="0">
                <a:solidFill>
                  <a:srgbClr val="0070C0"/>
                </a:solidFill>
              </a:rPr>
              <a:t>间的</a:t>
            </a:r>
            <a:r>
              <a:rPr lang="zh-CN" altLang="en-US" sz="1600" dirty="0">
                <a:solidFill>
                  <a:srgbClr val="FF0000"/>
                </a:solidFill>
              </a:rPr>
              <a:t>双向数据通信</a:t>
            </a:r>
            <a:r>
              <a:rPr lang="zh-CN" altLang="en-US" sz="1600" dirty="0">
                <a:solidFill>
                  <a:srgbClr val="0070C0"/>
                </a:solidFill>
              </a:rPr>
              <a:t>，数据变量需要分别定义输入变量（</a:t>
            </a:r>
            <a:r>
              <a:rPr lang="en-US" altLang="zh-CN" sz="1600" dirty="0" err="1">
                <a:solidFill>
                  <a:srgbClr val="0070C0"/>
                </a:solidFill>
              </a:rPr>
              <a:t>datain</a:t>
            </a:r>
            <a:r>
              <a:rPr lang="zh-CN" altLang="en-US" sz="1600" dirty="0">
                <a:solidFill>
                  <a:srgbClr val="0070C0"/>
                </a:solidFill>
              </a:rPr>
              <a:t>）与输出变量（</a:t>
            </a:r>
            <a:r>
              <a:rPr lang="en-US" altLang="zh-CN" sz="1600" dirty="0" err="1">
                <a:solidFill>
                  <a:srgbClr val="0070C0"/>
                </a:solidFill>
              </a:rPr>
              <a:t>dataout</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从</a:t>
            </a:r>
            <a:r>
              <a:rPr lang="en-US" altLang="zh-CN" sz="1600" dirty="0">
                <a:solidFill>
                  <a:srgbClr val="0070C0"/>
                </a:solidFill>
              </a:rPr>
              <a:t>ABB</a:t>
            </a:r>
            <a:r>
              <a:rPr lang="zh-CN" altLang="en-US" sz="1600" dirty="0">
                <a:solidFill>
                  <a:srgbClr val="0070C0"/>
                </a:solidFill>
              </a:rPr>
              <a:t>菜单进入“程序数据”画面；更改范围，将任务切换到“</a:t>
            </a:r>
            <a:r>
              <a:rPr lang="en-US" altLang="zh-CN" sz="1600" dirty="0" err="1">
                <a:solidFill>
                  <a:srgbClr val="0070C0"/>
                </a:solidFill>
              </a:rPr>
              <a:t>ComTask</a:t>
            </a:r>
            <a:r>
              <a:rPr lang="en-US" altLang="zh-CN" sz="1600" dirty="0">
                <a:solidFill>
                  <a:srgbClr val="0070C0"/>
                </a:solidFill>
              </a:rPr>
              <a:t>”</a:t>
            </a:r>
            <a:r>
              <a:rPr lang="zh-CN" altLang="en-US" sz="1600" dirty="0">
                <a:solidFill>
                  <a:srgbClr val="0070C0"/>
                </a:solidFill>
              </a:rPr>
              <a:t>；点击“视图”，选择“全部数据类型”；找到</a:t>
            </a:r>
            <a:r>
              <a:rPr lang="en-US" altLang="zh-CN" sz="1600" dirty="0" err="1">
                <a:solidFill>
                  <a:srgbClr val="0070C0"/>
                </a:solidFill>
              </a:rPr>
              <a:t>userdefine</a:t>
            </a:r>
            <a:r>
              <a:rPr lang="zh-CN" altLang="en-US" sz="1600" dirty="0">
                <a:solidFill>
                  <a:srgbClr val="0070C0"/>
                </a:solidFill>
              </a:rPr>
              <a:t>数据类型并双击打开；新建</a:t>
            </a:r>
            <a:r>
              <a:rPr lang="en-US" altLang="zh-CN" sz="1600" dirty="0" err="1">
                <a:solidFill>
                  <a:srgbClr val="0070C0"/>
                </a:solidFill>
              </a:rPr>
              <a:t>datain</a:t>
            </a:r>
            <a:r>
              <a:rPr lang="zh-CN" altLang="en-US" sz="1600" dirty="0">
                <a:solidFill>
                  <a:srgbClr val="0070C0"/>
                </a:solidFill>
              </a:rPr>
              <a:t>、</a:t>
            </a:r>
            <a:r>
              <a:rPr lang="en-US" altLang="zh-CN" sz="1600" dirty="0" err="1">
                <a:solidFill>
                  <a:srgbClr val="0070C0"/>
                </a:solidFill>
              </a:rPr>
              <a:t>dataout</a:t>
            </a:r>
            <a:r>
              <a:rPr lang="zh-CN" altLang="en-US" sz="1600" dirty="0">
                <a:solidFill>
                  <a:srgbClr val="0070C0"/>
                </a:solidFill>
              </a:rPr>
              <a:t>数据变量，设置</a:t>
            </a:r>
            <a:r>
              <a:rPr lang="zh-CN" altLang="en-US" sz="1600" dirty="0">
                <a:solidFill>
                  <a:srgbClr val="FF0000"/>
                </a:solidFill>
              </a:rPr>
              <a:t>存储类型为“可变量”</a:t>
            </a:r>
            <a:r>
              <a:rPr lang="zh-CN" altLang="en-US" sz="1600" dirty="0">
                <a:solidFill>
                  <a:srgbClr val="0070C0"/>
                </a:solidFill>
              </a:rPr>
              <a:t>；输入</a:t>
            </a:r>
            <a:r>
              <a:rPr lang="en-US" altLang="zh-CN" sz="1600" dirty="0">
                <a:solidFill>
                  <a:srgbClr val="0070C0"/>
                </a:solidFill>
              </a:rPr>
              <a:t>/</a:t>
            </a:r>
            <a:r>
              <a:rPr lang="zh-CN" altLang="en-US" sz="1600" dirty="0">
                <a:solidFill>
                  <a:srgbClr val="0070C0"/>
                </a:solidFill>
              </a:rPr>
              <a:t>输出数据变量</a:t>
            </a:r>
            <a:r>
              <a:rPr lang="en-US" altLang="zh-CN" sz="1600" dirty="0" err="1">
                <a:solidFill>
                  <a:srgbClr val="0070C0"/>
                </a:solidFill>
              </a:rPr>
              <a:t>datain</a:t>
            </a:r>
            <a:r>
              <a:rPr lang="zh-CN" altLang="en-US" sz="1600" dirty="0">
                <a:solidFill>
                  <a:srgbClr val="0070C0"/>
                </a:solidFill>
              </a:rPr>
              <a:t>、</a:t>
            </a:r>
            <a:r>
              <a:rPr lang="en-US" altLang="zh-CN" sz="1600" dirty="0" err="1">
                <a:solidFill>
                  <a:srgbClr val="0070C0"/>
                </a:solidFill>
              </a:rPr>
              <a:t>dataout</a:t>
            </a:r>
            <a:r>
              <a:rPr lang="zh-CN" altLang="en-US" sz="1600" dirty="0">
                <a:solidFill>
                  <a:srgbClr val="0070C0"/>
                </a:solidFill>
              </a:rPr>
              <a:t>创建完成。</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pic>
        <p:nvPicPr>
          <p:cNvPr id="5" name="图片 4">
            <a:extLst>
              <a:ext uri="{FF2B5EF4-FFF2-40B4-BE49-F238E27FC236}">
                <a16:creationId xmlns:a16="http://schemas.microsoft.com/office/drawing/2014/main" id="{0F32808C-3EB4-4E9C-9C40-DA1DA752FDD1}"/>
              </a:ext>
            </a:extLst>
          </p:cNvPr>
          <p:cNvPicPr/>
          <p:nvPr/>
        </p:nvPicPr>
        <p:blipFill rotWithShape="1">
          <a:blip r:embed="rId2"/>
          <a:srcRect l="6748" t="-26048" r="51525" b="108852"/>
          <a:stretch/>
        </p:blipFill>
        <p:spPr bwMode="auto">
          <a:xfrm>
            <a:off x="3132137" y="1905178"/>
            <a:ext cx="2879725" cy="666572"/>
          </a:xfrm>
          <a:prstGeom prst="rect">
            <a:avLst/>
          </a:prstGeom>
          <a:ln>
            <a:no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70E9A4AD-C571-4448-8449-CA6E98414C51}"/>
              </a:ext>
            </a:extLst>
          </p:cNvPr>
          <p:cNvPicPr/>
          <p:nvPr/>
        </p:nvPicPr>
        <p:blipFill rotWithShape="1">
          <a:blip r:embed="rId2"/>
          <a:srcRect l="5276" t="17500" r="52997" b="65304"/>
          <a:stretch/>
        </p:blipFill>
        <p:spPr bwMode="auto">
          <a:xfrm>
            <a:off x="2061414" y="3242853"/>
            <a:ext cx="4578620" cy="10613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3045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16561" y="478804"/>
            <a:ext cx="8280000" cy="3795911"/>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4</a:t>
            </a:r>
            <a:r>
              <a:rPr lang="zh-CN" altLang="en-US" sz="1600" dirty="0">
                <a:solidFill>
                  <a:srgbClr val="FF0000"/>
                </a:solidFill>
              </a:rPr>
              <a:t>）打包与解包通信编程</a:t>
            </a:r>
            <a:endParaRPr lang="en-US" altLang="zh-CN" sz="1600" dirty="0">
              <a:solidFill>
                <a:srgbClr val="FF0000"/>
              </a:solidFill>
            </a:endParaRPr>
          </a:p>
          <a:p>
            <a:pPr>
              <a:lnSpc>
                <a:spcPct val="150000"/>
              </a:lnSpc>
            </a:pPr>
            <a:r>
              <a:rPr lang="zh-CN" altLang="en-US" sz="1800" b="1" dirty="0"/>
              <a:t>         </a:t>
            </a:r>
            <a:r>
              <a:rPr lang="zh-CN" altLang="en-US" sz="1600" dirty="0">
                <a:solidFill>
                  <a:srgbClr val="0070C0"/>
                </a:solidFill>
              </a:rPr>
              <a:t>通信数据的</a:t>
            </a:r>
            <a:r>
              <a:rPr lang="zh-CN" altLang="en-US" sz="1600" dirty="0">
                <a:solidFill>
                  <a:srgbClr val="FF0000"/>
                </a:solidFill>
              </a:rPr>
              <a:t>打包与解包</a:t>
            </a:r>
            <a:r>
              <a:rPr lang="zh-CN" altLang="en-US" sz="1600" dirty="0">
                <a:solidFill>
                  <a:srgbClr val="0070C0"/>
                </a:solidFill>
              </a:rPr>
              <a:t>分别由例行程序</a:t>
            </a:r>
            <a:r>
              <a:rPr lang="en-US" altLang="zh-CN" sz="1600" dirty="0">
                <a:solidFill>
                  <a:srgbClr val="FF0000"/>
                </a:solidFill>
              </a:rPr>
              <a:t>Pack</a:t>
            </a:r>
            <a:r>
              <a:rPr lang="zh-CN" altLang="en-US" sz="1600" dirty="0">
                <a:solidFill>
                  <a:srgbClr val="FF0000"/>
                </a:solidFill>
              </a:rPr>
              <a:t>与</a:t>
            </a:r>
            <a:r>
              <a:rPr lang="en-US" altLang="zh-CN" sz="1600" dirty="0">
                <a:solidFill>
                  <a:srgbClr val="FF0000"/>
                </a:solidFill>
              </a:rPr>
              <a:t>Unpack</a:t>
            </a:r>
            <a:r>
              <a:rPr lang="zh-CN" altLang="en-US" sz="1600" dirty="0">
                <a:solidFill>
                  <a:srgbClr val="0070C0"/>
                </a:solidFill>
              </a:rPr>
              <a:t>完成。</a:t>
            </a:r>
            <a:endParaRPr lang="en-US" altLang="zh-CN" sz="1600" dirty="0">
              <a:solidFill>
                <a:srgbClr val="0070C0"/>
              </a:solidFill>
            </a:endParaRPr>
          </a:p>
          <a:p>
            <a:pPr>
              <a:lnSpc>
                <a:spcPct val="150000"/>
              </a:lnSpc>
            </a:pPr>
            <a:r>
              <a:rPr lang="en-US" altLang="zh-CN" sz="1600" dirty="0">
                <a:solidFill>
                  <a:srgbClr val="0070C0"/>
                </a:solidFill>
              </a:rPr>
              <a:t>          </a:t>
            </a:r>
            <a:r>
              <a:rPr lang="en-US" altLang="zh-CN" sz="1600" dirty="0">
                <a:solidFill>
                  <a:srgbClr val="FF0000"/>
                </a:solidFill>
              </a:rPr>
              <a:t>Pack</a:t>
            </a:r>
            <a:r>
              <a:rPr lang="zh-CN" altLang="en-US" sz="1600" dirty="0">
                <a:solidFill>
                  <a:srgbClr val="FF0000"/>
                </a:solidFill>
              </a:rPr>
              <a:t>例行程序编写：</a:t>
            </a:r>
            <a:endParaRPr lang="en-US" altLang="zh-CN" sz="1600" dirty="0">
              <a:solidFill>
                <a:srgbClr val="FF0000"/>
              </a:solidFill>
            </a:endParaRPr>
          </a:p>
          <a:p>
            <a:pPr>
              <a:lnSpc>
                <a:spcPct val="150000"/>
              </a:lnSpc>
            </a:pPr>
            <a:r>
              <a:rPr lang="en-US" altLang="zh-CN" sz="1600" dirty="0">
                <a:solidFill>
                  <a:srgbClr val="0070C0"/>
                </a:solidFill>
              </a:rPr>
              <a:t>         </a:t>
            </a:r>
            <a:r>
              <a:rPr lang="zh-CN" altLang="en-US" sz="1600" dirty="0">
                <a:solidFill>
                  <a:srgbClr val="0070C0"/>
                </a:solidFill>
              </a:rPr>
              <a:t>在任务</a:t>
            </a:r>
            <a:r>
              <a:rPr lang="en-US" altLang="zh-CN" sz="1600" dirty="0" err="1">
                <a:solidFill>
                  <a:srgbClr val="0070C0"/>
                </a:solidFill>
              </a:rPr>
              <a:t>ComTask</a:t>
            </a:r>
            <a:r>
              <a:rPr lang="zh-CN" altLang="en-US" sz="1600" dirty="0">
                <a:solidFill>
                  <a:srgbClr val="0070C0"/>
                </a:solidFill>
              </a:rPr>
              <a:t>的模块</a:t>
            </a:r>
            <a:r>
              <a:rPr lang="en-US" altLang="zh-CN" sz="1600" dirty="0" err="1">
                <a:solidFill>
                  <a:srgbClr val="0070C0"/>
                </a:solidFill>
              </a:rPr>
              <a:t>ComModule</a:t>
            </a:r>
            <a:r>
              <a:rPr lang="zh-CN" altLang="en-US" sz="1600" dirty="0">
                <a:solidFill>
                  <a:srgbClr val="0070C0"/>
                </a:solidFill>
              </a:rPr>
              <a:t>里创建</a:t>
            </a:r>
            <a:r>
              <a:rPr lang="en-US" altLang="zh-CN" sz="1600" dirty="0">
                <a:solidFill>
                  <a:srgbClr val="FF0000"/>
                </a:solidFill>
              </a:rPr>
              <a:t>Pack</a:t>
            </a:r>
            <a:r>
              <a:rPr lang="zh-CN" altLang="en-US" sz="1600" dirty="0">
                <a:solidFill>
                  <a:srgbClr val="0070C0"/>
                </a:solidFill>
              </a:rPr>
              <a:t>打包例行程序。</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0070C0"/>
                </a:solidFill>
              </a:rPr>
              <a:t>首先调用</a:t>
            </a:r>
            <a:r>
              <a:rPr lang="en-US" altLang="zh-CN" sz="1600" dirty="0" err="1">
                <a:solidFill>
                  <a:srgbClr val="0070C0"/>
                </a:solidFill>
              </a:rPr>
              <a:t>ClearRawBytes</a:t>
            </a:r>
            <a:r>
              <a:rPr lang="zh-CN" altLang="en-US" sz="1600" dirty="0">
                <a:solidFill>
                  <a:srgbClr val="0070C0"/>
                </a:solidFill>
              </a:rPr>
              <a:t>指令清除</a:t>
            </a:r>
            <a:r>
              <a:rPr lang="en-US" altLang="zh-CN" sz="1600" dirty="0" err="1">
                <a:solidFill>
                  <a:srgbClr val="0070C0"/>
                </a:solidFill>
              </a:rPr>
              <a:t>senddata</a:t>
            </a:r>
            <a:r>
              <a:rPr lang="zh-CN" altLang="en-US" sz="1600" dirty="0">
                <a:solidFill>
                  <a:srgbClr val="0070C0"/>
                </a:solidFill>
              </a:rPr>
              <a:t>数据的内容，</a:t>
            </a:r>
            <a:r>
              <a:rPr lang="en-US" altLang="zh-CN" sz="1600" dirty="0" err="1">
                <a:solidFill>
                  <a:srgbClr val="0070C0"/>
                </a:solidFill>
              </a:rPr>
              <a:t>senddata</a:t>
            </a:r>
            <a:r>
              <a:rPr lang="zh-CN" altLang="en-US" sz="1600" dirty="0">
                <a:solidFill>
                  <a:srgbClr val="0070C0"/>
                </a:solidFill>
              </a:rPr>
              <a:t>为</a:t>
            </a:r>
            <a:r>
              <a:rPr lang="en-US" altLang="zh-CN" sz="1600" dirty="0" err="1">
                <a:solidFill>
                  <a:srgbClr val="0070C0"/>
                </a:solidFill>
              </a:rPr>
              <a:t>rawbytes</a:t>
            </a:r>
            <a:r>
              <a:rPr lang="zh-CN" altLang="en-US" sz="1600" dirty="0">
                <a:solidFill>
                  <a:srgbClr val="0070C0"/>
                </a:solidFill>
              </a:rPr>
              <a:t>类型的变量，     </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FF0000"/>
                </a:solidFill>
              </a:rPr>
              <a:t>例程为：</a:t>
            </a:r>
            <a:r>
              <a:rPr lang="en-US" altLang="zh-CN" sz="1600" dirty="0" err="1">
                <a:solidFill>
                  <a:srgbClr val="FF0000"/>
                </a:solidFill>
              </a:rPr>
              <a:t>ClearRawBytes</a:t>
            </a:r>
            <a:r>
              <a:rPr lang="en-US" altLang="zh-CN" sz="1600" dirty="0">
                <a:solidFill>
                  <a:srgbClr val="FF0000"/>
                </a:solidFill>
              </a:rPr>
              <a:t>  </a:t>
            </a:r>
            <a:r>
              <a:rPr lang="en-US" altLang="zh-CN" sz="1600" dirty="0" err="1">
                <a:solidFill>
                  <a:srgbClr val="FF0000"/>
                </a:solidFill>
              </a:rPr>
              <a:t>senddata</a:t>
            </a:r>
            <a:r>
              <a:rPr lang="en-US" altLang="zh-CN" sz="1600" dirty="0">
                <a:solidFill>
                  <a:srgbClr val="FF0000"/>
                </a:solidFill>
              </a:rPr>
              <a:t>;</a:t>
            </a:r>
          </a:p>
          <a:p>
            <a:pPr>
              <a:lnSpc>
                <a:spcPct val="150000"/>
              </a:lnSpc>
            </a:pPr>
            <a:r>
              <a:rPr lang="en-US" altLang="zh-CN" sz="1600" dirty="0">
                <a:solidFill>
                  <a:srgbClr val="0070C0"/>
                </a:solidFill>
              </a:rPr>
              <a:t>         </a:t>
            </a:r>
            <a:r>
              <a:rPr lang="zh-CN" altLang="en-US" sz="1600" dirty="0">
                <a:solidFill>
                  <a:srgbClr val="0070C0"/>
                </a:solidFill>
              </a:rPr>
              <a:t>接着调用</a:t>
            </a:r>
            <a:r>
              <a:rPr lang="en-US" altLang="zh-CN" sz="1600" dirty="0" err="1">
                <a:solidFill>
                  <a:srgbClr val="0070C0"/>
                </a:solidFill>
              </a:rPr>
              <a:t>PackRawBytes</a:t>
            </a:r>
            <a:r>
              <a:rPr lang="zh-CN" altLang="en-US" sz="1600" dirty="0">
                <a:solidFill>
                  <a:srgbClr val="0070C0"/>
                </a:solidFill>
              </a:rPr>
              <a:t>指令打包数据，</a:t>
            </a:r>
            <a:endParaRPr lang="en-US" altLang="zh-CN" sz="1600" dirty="0">
              <a:solidFill>
                <a:srgbClr val="0070C0"/>
              </a:solidFill>
            </a:endParaRPr>
          </a:p>
          <a:p>
            <a:pPr>
              <a:lnSpc>
                <a:spcPct val="150000"/>
              </a:lnSpc>
            </a:pPr>
            <a:r>
              <a:rPr lang="en-US" altLang="zh-CN" sz="1600" dirty="0">
                <a:solidFill>
                  <a:srgbClr val="FF0000"/>
                </a:solidFill>
              </a:rPr>
              <a:t>         </a:t>
            </a:r>
            <a:r>
              <a:rPr lang="zh-CN" altLang="en-US" sz="1600" dirty="0">
                <a:solidFill>
                  <a:srgbClr val="FF0000"/>
                </a:solidFill>
              </a:rPr>
              <a:t>例程为：</a:t>
            </a:r>
            <a:r>
              <a:rPr lang="en-US" altLang="zh-CN" sz="1600" dirty="0" err="1">
                <a:solidFill>
                  <a:srgbClr val="FF0000"/>
                </a:solidFill>
              </a:rPr>
              <a:t>PackRawBytes</a:t>
            </a:r>
            <a:r>
              <a:rPr lang="en-US" altLang="zh-CN" sz="1600" dirty="0">
                <a:solidFill>
                  <a:srgbClr val="FF0000"/>
                </a:solidFill>
              </a:rPr>
              <a:t> dataout.data1,senddata,RawBytesLen(</a:t>
            </a:r>
            <a:r>
              <a:rPr lang="en-US" altLang="zh-CN" sz="1600" dirty="0" err="1">
                <a:solidFill>
                  <a:srgbClr val="FF0000"/>
                </a:solidFill>
              </a:rPr>
              <a:t>senddata</a:t>
            </a:r>
            <a:r>
              <a:rPr lang="en-US" altLang="zh-CN" sz="1600" dirty="0">
                <a:solidFill>
                  <a:srgbClr val="FF0000"/>
                </a:solidFill>
              </a:rPr>
              <a:t>)+1\</a:t>
            </a:r>
            <a:r>
              <a:rPr lang="en-US" altLang="zh-CN" sz="1600" dirty="0" err="1">
                <a:solidFill>
                  <a:srgbClr val="FF0000"/>
                </a:solidFill>
              </a:rPr>
              <a:t>IntX</a:t>
            </a:r>
            <a:r>
              <a:rPr lang="en-US" altLang="zh-CN" sz="1600" dirty="0">
                <a:solidFill>
                  <a:srgbClr val="FF0000"/>
                </a:solidFill>
              </a:rPr>
              <a:t>:=INT;</a:t>
            </a:r>
          </a:p>
          <a:p>
            <a:pPr>
              <a:lnSpc>
                <a:spcPct val="150000"/>
              </a:lnSpc>
            </a:pPr>
            <a:r>
              <a:rPr lang="en-US" altLang="zh-CN" sz="1600" dirty="0">
                <a:solidFill>
                  <a:srgbClr val="0070C0"/>
                </a:solidFill>
              </a:rPr>
              <a:t>         </a:t>
            </a:r>
            <a:r>
              <a:rPr lang="zh-CN" altLang="en-US" sz="1600" dirty="0">
                <a:solidFill>
                  <a:srgbClr val="0070C0"/>
                </a:solidFill>
              </a:rPr>
              <a:t>程序运行结果将</a:t>
            </a:r>
            <a:r>
              <a:rPr lang="en-US" altLang="zh-CN" sz="1600" dirty="0">
                <a:solidFill>
                  <a:srgbClr val="0070C0"/>
                </a:solidFill>
              </a:rPr>
              <a:t>dataout.data1</a:t>
            </a:r>
            <a:r>
              <a:rPr lang="zh-CN" altLang="en-US" sz="1600" dirty="0">
                <a:solidFill>
                  <a:srgbClr val="0070C0"/>
                </a:solidFill>
              </a:rPr>
              <a:t>数据打包到</a:t>
            </a:r>
            <a:r>
              <a:rPr lang="en-US" altLang="zh-CN" sz="1600" dirty="0" err="1">
                <a:solidFill>
                  <a:srgbClr val="0070C0"/>
                </a:solidFill>
              </a:rPr>
              <a:t>senddata</a:t>
            </a:r>
            <a:r>
              <a:rPr lang="zh-CN" altLang="en-US" sz="1600" dirty="0">
                <a:solidFill>
                  <a:srgbClr val="0070C0"/>
                </a:solidFill>
              </a:rPr>
              <a:t>变量中，字节长度为</a:t>
            </a:r>
            <a:r>
              <a:rPr lang="en-US" altLang="zh-CN" sz="1600" dirty="0">
                <a:solidFill>
                  <a:srgbClr val="0070C0"/>
                </a:solidFill>
              </a:rPr>
              <a:t>2</a:t>
            </a:r>
            <a:r>
              <a:rPr lang="zh-CN" altLang="en-US" sz="1600" dirty="0">
                <a:solidFill>
                  <a:srgbClr val="0070C0"/>
                </a:solidFill>
              </a:rPr>
              <a:t>；  </a:t>
            </a:r>
            <a:endParaRPr lang="en-US" altLang="zh-CN" sz="1600" dirty="0">
              <a:solidFill>
                <a:srgbClr val="0070C0"/>
              </a:solidFill>
            </a:endParaRPr>
          </a:p>
          <a:p>
            <a:pPr>
              <a:lnSpc>
                <a:spcPct val="150000"/>
              </a:lnSpc>
            </a:pPr>
            <a:r>
              <a:rPr lang="en-US" altLang="zh-CN" sz="1600" dirty="0">
                <a:solidFill>
                  <a:srgbClr val="0070C0"/>
                </a:solidFill>
              </a:rPr>
              <a:t>          </a:t>
            </a:r>
            <a:r>
              <a:rPr lang="en-US" altLang="zh-CN" sz="1600" dirty="0" err="1">
                <a:solidFill>
                  <a:srgbClr val="0070C0"/>
                </a:solidFill>
              </a:rPr>
              <a:t>RawBytesLen</a:t>
            </a:r>
            <a:r>
              <a:rPr lang="en-US" altLang="zh-CN" sz="1600" dirty="0">
                <a:solidFill>
                  <a:srgbClr val="0070C0"/>
                </a:solidFill>
              </a:rPr>
              <a:t>(</a:t>
            </a:r>
            <a:r>
              <a:rPr lang="en-US" altLang="zh-CN" sz="1600" dirty="0" err="1">
                <a:solidFill>
                  <a:srgbClr val="0070C0"/>
                </a:solidFill>
              </a:rPr>
              <a:t>senddata</a:t>
            </a:r>
            <a:r>
              <a:rPr lang="en-US" altLang="zh-CN" sz="1600" dirty="0">
                <a:solidFill>
                  <a:srgbClr val="0070C0"/>
                </a:solidFill>
              </a:rPr>
              <a:t>)+1</a:t>
            </a:r>
            <a:r>
              <a:rPr lang="zh-CN" altLang="en-US" sz="1600" dirty="0">
                <a:solidFill>
                  <a:srgbClr val="0070C0"/>
                </a:solidFill>
              </a:rPr>
              <a:t>是打包数据的起始位置 。</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3996963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06401" y="478804"/>
            <a:ext cx="8280000" cy="4116768"/>
          </a:xfrm>
          <a:prstGeom prst="rect">
            <a:avLst/>
          </a:prstGeom>
          <a:noFill/>
        </p:spPr>
        <p:txBody>
          <a:bodyPr wrap="square" rtlCol="0">
            <a:spAutoFit/>
          </a:bodyPr>
          <a:lstStyle/>
          <a:p>
            <a:pPr>
              <a:lnSpc>
                <a:spcPct val="150000"/>
              </a:lnSpc>
            </a:pPr>
            <a:r>
              <a:rPr lang="zh-CN" altLang="en-US" sz="1600" dirty="0">
                <a:solidFill>
                  <a:srgbClr val="FF0000"/>
                </a:solidFill>
              </a:rPr>
              <a:t>通信数据的解包编程</a:t>
            </a:r>
            <a:r>
              <a:rPr lang="en-US" altLang="zh-CN" sz="1600" dirty="0" err="1">
                <a:solidFill>
                  <a:srgbClr val="FF0000"/>
                </a:solidFill>
              </a:rPr>
              <a:t>UnPack</a:t>
            </a:r>
            <a:r>
              <a:rPr lang="zh-CN" altLang="en-US" sz="1600" dirty="0">
                <a:solidFill>
                  <a:srgbClr val="FF0000"/>
                </a:solidFill>
              </a:rPr>
              <a:t>：</a:t>
            </a:r>
            <a:endParaRPr lang="en-US" altLang="zh-CN" sz="1600" dirty="0">
              <a:solidFill>
                <a:srgbClr val="FF0000"/>
              </a:solidFill>
            </a:endParaRPr>
          </a:p>
          <a:p>
            <a:pPr>
              <a:lnSpc>
                <a:spcPct val="150000"/>
              </a:lnSpc>
            </a:pPr>
            <a:r>
              <a:rPr lang="zh-CN" altLang="en-US" sz="1600" dirty="0">
                <a:solidFill>
                  <a:srgbClr val="0070C0"/>
                </a:solidFill>
              </a:rPr>
              <a:t>         在任务</a:t>
            </a:r>
            <a:r>
              <a:rPr lang="en-US" altLang="zh-CN" sz="1600" dirty="0" err="1">
                <a:solidFill>
                  <a:srgbClr val="0070C0"/>
                </a:solidFill>
              </a:rPr>
              <a:t>ComTask</a:t>
            </a:r>
            <a:r>
              <a:rPr lang="zh-CN" altLang="en-US" sz="1600" dirty="0">
                <a:solidFill>
                  <a:srgbClr val="0070C0"/>
                </a:solidFill>
              </a:rPr>
              <a:t>的模块</a:t>
            </a:r>
            <a:r>
              <a:rPr lang="en-US" altLang="zh-CN" sz="1600" dirty="0" err="1">
                <a:solidFill>
                  <a:srgbClr val="0070C0"/>
                </a:solidFill>
              </a:rPr>
              <a:t>ComModule</a:t>
            </a:r>
            <a:r>
              <a:rPr lang="zh-CN" altLang="en-US" sz="1600" dirty="0">
                <a:solidFill>
                  <a:srgbClr val="0070C0"/>
                </a:solidFill>
              </a:rPr>
              <a:t>里创建</a:t>
            </a:r>
            <a:r>
              <a:rPr lang="en-US" altLang="zh-CN" sz="1600" dirty="0" err="1">
                <a:solidFill>
                  <a:srgbClr val="0070C0"/>
                </a:solidFill>
              </a:rPr>
              <a:t>UnPack</a:t>
            </a:r>
            <a:r>
              <a:rPr lang="zh-CN" altLang="en-US" sz="1600" dirty="0">
                <a:solidFill>
                  <a:srgbClr val="0070C0"/>
                </a:solidFill>
              </a:rPr>
              <a:t>解包例行程序。</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FF0000"/>
                </a:solidFill>
              </a:rPr>
              <a:t>首先调用</a:t>
            </a:r>
            <a:r>
              <a:rPr lang="en-US" altLang="zh-CN" sz="1600" dirty="0" err="1">
                <a:solidFill>
                  <a:srgbClr val="FF0000"/>
                </a:solidFill>
              </a:rPr>
              <a:t>UnpackRawBytes</a:t>
            </a:r>
            <a:r>
              <a:rPr lang="zh-CN" altLang="en-US" sz="1600" dirty="0">
                <a:solidFill>
                  <a:srgbClr val="FF0000"/>
                </a:solidFill>
              </a:rPr>
              <a:t>指令解包数据；</a:t>
            </a:r>
            <a:endParaRPr lang="en-US" altLang="zh-CN" sz="1600" dirty="0">
              <a:solidFill>
                <a:srgbClr val="FF0000"/>
              </a:solidFill>
            </a:endParaRPr>
          </a:p>
          <a:p>
            <a:pPr>
              <a:lnSpc>
                <a:spcPct val="150000"/>
              </a:lnSpc>
            </a:pPr>
            <a:r>
              <a:rPr lang="en-US" altLang="zh-CN" sz="1600" dirty="0">
                <a:solidFill>
                  <a:srgbClr val="0070C0"/>
                </a:solidFill>
              </a:rPr>
              <a:t>         </a:t>
            </a:r>
            <a:r>
              <a:rPr lang="zh-CN" altLang="en-US" sz="1600" dirty="0">
                <a:solidFill>
                  <a:srgbClr val="0070C0"/>
                </a:solidFill>
              </a:rPr>
              <a:t>例程：</a:t>
            </a:r>
            <a:r>
              <a:rPr lang="en-US" altLang="zh-CN" sz="1600" dirty="0" err="1">
                <a:solidFill>
                  <a:srgbClr val="0070C0"/>
                </a:solidFill>
              </a:rPr>
              <a:t>UnpackRawBytes</a:t>
            </a:r>
            <a:r>
              <a:rPr lang="en-US" altLang="zh-CN" sz="1600" dirty="0">
                <a:solidFill>
                  <a:srgbClr val="0070C0"/>
                </a:solidFill>
              </a:rPr>
              <a:t> receivedata,3,comtempnum{2}\</a:t>
            </a:r>
            <a:r>
              <a:rPr lang="en-US" altLang="zh-CN" sz="1600" dirty="0" err="1">
                <a:solidFill>
                  <a:srgbClr val="0070C0"/>
                </a:solidFill>
              </a:rPr>
              <a:t>IntX</a:t>
            </a:r>
            <a:r>
              <a:rPr lang="en-US" altLang="zh-CN" sz="1600" dirty="0">
                <a:solidFill>
                  <a:srgbClr val="0070C0"/>
                </a:solidFill>
              </a:rPr>
              <a:t>:=INT;</a:t>
            </a:r>
          </a:p>
          <a:p>
            <a:pPr>
              <a:lnSpc>
                <a:spcPct val="150000"/>
              </a:lnSpc>
            </a:pPr>
            <a:r>
              <a:rPr lang="en-US" altLang="zh-CN" sz="1600" dirty="0">
                <a:solidFill>
                  <a:srgbClr val="0070C0"/>
                </a:solidFill>
              </a:rPr>
              <a:t>         </a:t>
            </a:r>
            <a:r>
              <a:rPr lang="zh-CN" altLang="en-US" sz="1600" dirty="0">
                <a:solidFill>
                  <a:srgbClr val="0070C0"/>
                </a:solidFill>
              </a:rPr>
              <a:t>含义：解包</a:t>
            </a:r>
            <a:r>
              <a:rPr lang="en-US" altLang="zh-CN" sz="1600" dirty="0" err="1">
                <a:solidFill>
                  <a:srgbClr val="0070C0"/>
                </a:solidFill>
              </a:rPr>
              <a:t>receivedata</a:t>
            </a:r>
            <a:r>
              <a:rPr lang="zh-CN" altLang="en-US" sz="1600" dirty="0">
                <a:solidFill>
                  <a:srgbClr val="0070C0"/>
                </a:solidFill>
              </a:rPr>
              <a:t>数据，将开始字节为</a:t>
            </a:r>
            <a:r>
              <a:rPr lang="en-US" altLang="zh-CN" sz="1600" dirty="0">
                <a:solidFill>
                  <a:srgbClr val="0070C0"/>
                </a:solidFill>
              </a:rPr>
              <a:t>3</a:t>
            </a:r>
            <a:r>
              <a:rPr lang="zh-CN" altLang="en-US" sz="1600" dirty="0">
                <a:solidFill>
                  <a:srgbClr val="0070C0"/>
                </a:solidFill>
              </a:rPr>
              <a:t>的</a:t>
            </a:r>
            <a:r>
              <a:rPr lang="en-US" altLang="zh-CN" sz="1600" dirty="0">
                <a:solidFill>
                  <a:srgbClr val="0070C0"/>
                </a:solidFill>
              </a:rPr>
              <a:t>2</a:t>
            </a:r>
            <a:r>
              <a:rPr lang="zh-CN" altLang="en-US" sz="1600" dirty="0">
                <a:solidFill>
                  <a:srgbClr val="0070C0"/>
                </a:solidFill>
              </a:rPr>
              <a:t>字节数据保存到</a:t>
            </a:r>
            <a:r>
              <a:rPr lang="en-US" altLang="zh-CN" sz="1600" dirty="0" err="1">
                <a:solidFill>
                  <a:srgbClr val="0070C0"/>
                </a:solidFill>
              </a:rPr>
              <a:t>comtempnum</a:t>
            </a:r>
            <a:r>
              <a:rPr lang="en-US" altLang="zh-CN" sz="1600" dirty="0">
                <a:solidFill>
                  <a:srgbClr val="0070C0"/>
                </a:solidFill>
              </a:rPr>
              <a:t>{2}</a:t>
            </a:r>
            <a:r>
              <a:rPr lang="zh-CN" altLang="en-US" sz="1600" dirty="0">
                <a:solidFill>
                  <a:srgbClr val="0070C0"/>
                </a:solidFill>
              </a:rPr>
              <a:t>变量中，</a:t>
            </a:r>
            <a:r>
              <a:rPr lang="en-US" altLang="zh-CN" sz="1600" dirty="0" err="1">
                <a:solidFill>
                  <a:srgbClr val="0070C0"/>
                </a:solidFill>
              </a:rPr>
              <a:t>receivedata</a:t>
            </a:r>
            <a:r>
              <a:rPr lang="zh-CN" altLang="en-US" sz="1600" dirty="0">
                <a:solidFill>
                  <a:srgbClr val="0070C0"/>
                </a:solidFill>
              </a:rPr>
              <a:t>为</a:t>
            </a:r>
            <a:r>
              <a:rPr lang="en-US" altLang="zh-CN" sz="1600" dirty="0" err="1">
                <a:solidFill>
                  <a:srgbClr val="0070C0"/>
                </a:solidFill>
              </a:rPr>
              <a:t>rawbytes</a:t>
            </a:r>
            <a:r>
              <a:rPr lang="zh-CN" altLang="en-US" sz="1600" dirty="0">
                <a:solidFill>
                  <a:srgbClr val="0070C0"/>
                </a:solidFill>
              </a:rPr>
              <a:t>类型的数据变量；</a:t>
            </a:r>
            <a:r>
              <a:rPr lang="en-US" altLang="zh-CN" sz="1600" dirty="0">
                <a:solidFill>
                  <a:srgbClr val="0070C0"/>
                </a:solidFill>
              </a:rPr>
              <a:t>3</a:t>
            </a:r>
            <a:r>
              <a:rPr lang="zh-CN" altLang="en-US" sz="1600" dirty="0">
                <a:solidFill>
                  <a:srgbClr val="0070C0"/>
                </a:solidFill>
              </a:rPr>
              <a:t>是解包数据的起始位置，</a:t>
            </a:r>
            <a:r>
              <a:rPr lang="en-US" altLang="zh-CN" sz="1600" dirty="0" err="1">
                <a:solidFill>
                  <a:srgbClr val="0070C0"/>
                </a:solidFill>
              </a:rPr>
              <a:t>comtempnum</a:t>
            </a:r>
            <a:r>
              <a:rPr lang="zh-CN" altLang="en-US" sz="1600" dirty="0">
                <a:solidFill>
                  <a:srgbClr val="0070C0"/>
                </a:solidFill>
              </a:rPr>
              <a:t>是数值型</a:t>
            </a:r>
            <a:r>
              <a:rPr lang="en-US" altLang="zh-CN" sz="1600" dirty="0">
                <a:solidFill>
                  <a:srgbClr val="0070C0"/>
                </a:solidFill>
              </a:rPr>
              <a:t>num</a:t>
            </a:r>
            <a:r>
              <a:rPr lang="zh-CN" altLang="en-US" sz="1600" dirty="0">
                <a:solidFill>
                  <a:srgbClr val="0070C0"/>
                </a:solidFill>
              </a:rPr>
              <a:t>（</a:t>
            </a:r>
            <a:r>
              <a:rPr lang="en-US" altLang="zh-CN" sz="1600" dirty="0">
                <a:solidFill>
                  <a:srgbClr val="0070C0"/>
                </a:solidFill>
              </a:rPr>
              <a:t>int</a:t>
            </a:r>
            <a:r>
              <a:rPr lang="zh-CN" altLang="en-US" sz="1600" dirty="0">
                <a:solidFill>
                  <a:srgbClr val="0070C0"/>
                </a:solidFill>
              </a:rPr>
              <a:t>或</a:t>
            </a:r>
            <a:r>
              <a:rPr lang="en-US" altLang="zh-CN" sz="1600" dirty="0">
                <a:solidFill>
                  <a:srgbClr val="0070C0"/>
                </a:solidFill>
              </a:rPr>
              <a:t>float</a:t>
            </a:r>
            <a:r>
              <a:rPr lang="zh-CN" altLang="en-US" sz="1600" dirty="0">
                <a:solidFill>
                  <a:srgbClr val="0070C0"/>
                </a:solidFill>
              </a:rPr>
              <a:t>）数组变量 ；</a:t>
            </a:r>
            <a:endParaRPr lang="en-US" altLang="zh-CN" sz="1600" dirty="0">
              <a:solidFill>
                <a:srgbClr val="0070C0"/>
              </a:solidFill>
            </a:endParaRPr>
          </a:p>
          <a:p>
            <a:pPr>
              <a:lnSpc>
                <a:spcPct val="150000"/>
              </a:lnSpc>
            </a:pPr>
            <a:r>
              <a:rPr lang="zh-CN" altLang="en-US" sz="1600" dirty="0">
                <a:solidFill>
                  <a:srgbClr val="0070C0"/>
                </a:solidFill>
              </a:rPr>
              <a:t>          </a:t>
            </a:r>
            <a:r>
              <a:rPr lang="zh-CN" altLang="en-US" sz="1600" dirty="0">
                <a:solidFill>
                  <a:srgbClr val="FF0000"/>
                </a:solidFill>
              </a:rPr>
              <a:t>接着调用赋值语句，将数组变量值传送给输入数据成员；</a:t>
            </a:r>
            <a:endParaRPr lang="en-US" altLang="zh-CN" sz="1600" dirty="0">
              <a:solidFill>
                <a:srgbClr val="FF0000"/>
              </a:solidFill>
            </a:endParaRPr>
          </a:p>
          <a:p>
            <a:pPr>
              <a:lnSpc>
                <a:spcPct val="150000"/>
              </a:lnSpc>
            </a:pPr>
            <a:r>
              <a:rPr lang="en-US" altLang="zh-CN" sz="1600" dirty="0">
                <a:solidFill>
                  <a:srgbClr val="0070C0"/>
                </a:solidFill>
              </a:rPr>
              <a:t>          </a:t>
            </a:r>
            <a:r>
              <a:rPr lang="zh-CN" altLang="en-US" sz="1600" dirty="0">
                <a:solidFill>
                  <a:srgbClr val="0070C0"/>
                </a:solidFill>
              </a:rPr>
              <a:t>例程：</a:t>
            </a:r>
            <a:r>
              <a:rPr lang="en-US" altLang="zh-CN" sz="1600" dirty="0">
                <a:solidFill>
                  <a:srgbClr val="0070C0"/>
                </a:solidFill>
              </a:rPr>
              <a:t>datain.data2:=</a:t>
            </a:r>
            <a:r>
              <a:rPr lang="en-US" altLang="zh-CN" sz="1600" dirty="0" err="1">
                <a:solidFill>
                  <a:srgbClr val="0070C0"/>
                </a:solidFill>
              </a:rPr>
              <a:t>comtempnum</a:t>
            </a:r>
            <a:r>
              <a:rPr lang="en-US" altLang="zh-CN" sz="1600" dirty="0">
                <a:solidFill>
                  <a:srgbClr val="0070C0"/>
                </a:solidFill>
              </a:rPr>
              <a:t>{2};</a:t>
            </a:r>
          </a:p>
          <a:p>
            <a:pPr>
              <a:lnSpc>
                <a:spcPct val="150000"/>
              </a:lnSpc>
            </a:pPr>
            <a:r>
              <a:rPr lang="en-US" altLang="zh-CN" sz="1600" dirty="0">
                <a:solidFill>
                  <a:srgbClr val="0070C0"/>
                </a:solidFill>
              </a:rPr>
              <a:t>          </a:t>
            </a:r>
            <a:r>
              <a:rPr lang="zh-CN" altLang="en-US" sz="1600" dirty="0">
                <a:solidFill>
                  <a:srgbClr val="FF0000"/>
                </a:solidFill>
              </a:rPr>
              <a:t>最后再调用</a:t>
            </a:r>
            <a:r>
              <a:rPr lang="en-US" altLang="zh-CN" sz="1600" dirty="0" err="1">
                <a:solidFill>
                  <a:srgbClr val="FF0000"/>
                </a:solidFill>
              </a:rPr>
              <a:t>ClearRawBytes</a:t>
            </a:r>
            <a:r>
              <a:rPr lang="zh-CN" altLang="en-US" sz="1600" dirty="0">
                <a:solidFill>
                  <a:srgbClr val="FF0000"/>
                </a:solidFill>
              </a:rPr>
              <a:t>指令清除</a:t>
            </a:r>
            <a:r>
              <a:rPr lang="en-US" altLang="zh-CN" sz="1600" dirty="0" err="1">
                <a:solidFill>
                  <a:srgbClr val="FF0000"/>
                </a:solidFill>
              </a:rPr>
              <a:t>receivedata</a:t>
            </a:r>
            <a:r>
              <a:rPr lang="zh-CN" altLang="en-US" sz="1600" dirty="0">
                <a:solidFill>
                  <a:srgbClr val="FF0000"/>
                </a:solidFill>
              </a:rPr>
              <a:t>数据的内容</a:t>
            </a:r>
            <a:r>
              <a:rPr lang="zh-CN" altLang="en-US" sz="1600" dirty="0">
                <a:solidFill>
                  <a:srgbClr val="0070C0"/>
                </a:solidFill>
              </a:rPr>
              <a:t>。</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0070C0"/>
                </a:solidFill>
              </a:rPr>
              <a:t>例程：</a:t>
            </a:r>
            <a:r>
              <a:rPr lang="en-US" altLang="zh-CN" sz="1600" dirty="0" err="1">
                <a:solidFill>
                  <a:srgbClr val="0070C0"/>
                </a:solidFill>
              </a:rPr>
              <a:t>ClearRawBytes</a:t>
            </a:r>
            <a:r>
              <a:rPr lang="en-US" altLang="zh-CN" sz="1600" dirty="0">
                <a:solidFill>
                  <a:srgbClr val="0070C0"/>
                </a:solidFill>
              </a:rPr>
              <a:t> </a:t>
            </a:r>
            <a:r>
              <a:rPr lang="en-US" altLang="zh-CN" sz="1600" dirty="0" err="1">
                <a:solidFill>
                  <a:srgbClr val="0070C0"/>
                </a:solidFill>
              </a:rPr>
              <a:t>receivedata</a:t>
            </a:r>
            <a:r>
              <a:rPr lang="en-US" altLang="zh-CN" sz="1600" dirty="0">
                <a:solidFill>
                  <a:srgbClr val="0070C0"/>
                </a:solidFill>
              </a:rPr>
              <a:t>; </a:t>
            </a:r>
            <a:endParaRPr lang="zh-CN" altLang="en-US" sz="1600" dirty="0">
              <a:solidFill>
                <a:srgbClr val="0070C0"/>
              </a:solidFill>
            </a:endParaRP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1842275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2</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955565"/>
            <a:ext cx="7334912" cy="69646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模块四 工业机器人总线与网络通信</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92C0B11A-4E3E-44D5-8EC6-04D0CAA43DE6}"/>
              </a:ext>
            </a:extLst>
          </p:cNvPr>
          <p:cNvSpPr txBox="1"/>
          <p:nvPr/>
        </p:nvSpPr>
        <p:spPr bwMode="auto">
          <a:xfrm>
            <a:off x="1930137" y="3646354"/>
            <a:ext cx="5556142"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2024</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年</a:t>
            </a:r>
            <a:r>
              <a:rPr lang="en-US" altLang="zh-CN"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7</a:t>
            </a:r>
            <a:r>
              <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月</a:t>
            </a:r>
          </a:p>
        </p:txBody>
      </p:sp>
      <p:sp>
        <p:nvSpPr>
          <p:cNvPr id="6" name="文本框 5">
            <a:extLst>
              <a:ext uri="{FF2B5EF4-FFF2-40B4-BE49-F238E27FC236}">
                <a16:creationId xmlns:a16="http://schemas.microsoft.com/office/drawing/2014/main" id="{19501E5D-627D-45EB-A948-65913420CEEA}"/>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05401" y="478804"/>
            <a:ext cx="8280000" cy="4896853"/>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5</a:t>
            </a:r>
            <a:r>
              <a:rPr lang="zh-CN" altLang="en-US" sz="1600" dirty="0">
                <a:solidFill>
                  <a:srgbClr val="FF0000"/>
                </a:solidFill>
              </a:rPr>
              <a:t>）工业机器人通信主程序</a:t>
            </a:r>
            <a:endParaRPr lang="en-US" altLang="zh-CN" sz="1600" dirty="0">
              <a:solidFill>
                <a:srgbClr val="FF0000"/>
              </a:solidFill>
            </a:endParaRPr>
          </a:p>
          <a:p>
            <a:pPr>
              <a:lnSpc>
                <a:spcPct val="150000"/>
              </a:lnSpc>
            </a:pPr>
            <a:r>
              <a:rPr lang="zh-CN" altLang="en-US" sz="1600" dirty="0">
                <a:solidFill>
                  <a:srgbClr val="0070C0"/>
                </a:solidFill>
              </a:rPr>
              <a:t>         工业机器人与</a:t>
            </a:r>
            <a:r>
              <a:rPr lang="en-US" altLang="zh-CN" sz="1600" dirty="0">
                <a:solidFill>
                  <a:srgbClr val="0070C0"/>
                </a:solidFill>
              </a:rPr>
              <a:t>PLC</a:t>
            </a:r>
            <a:r>
              <a:rPr lang="zh-CN" altLang="en-US" sz="1600" dirty="0">
                <a:solidFill>
                  <a:srgbClr val="0070C0"/>
                </a:solidFill>
              </a:rPr>
              <a:t>通信时，工业机器人为通信客户端，</a:t>
            </a:r>
            <a:r>
              <a:rPr lang="en-US" altLang="zh-CN" sz="1600" dirty="0">
                <a:solidFill>
                  <a:srgbClr val="0070C0"/>
                </a:solidFill>
              </a:rPr>
              <a:t>PLC</a:t>
            </a:r>
            <a:r>
              <a:rPr lang="zh-CN" altLang="en-US" sz="1600" dirty="0">
                <a:solidFill>
                  <a:srgbClr val="0070C0"/>
                </a:solidFill>
              </a:rPr>
              <a:t>为服务器端。因此在机器人通信程序中需要调用</a:t>
            </a:r>
            <a:r>
              <a:rPr lang="en-US" altLang="zh-CN" sz="1600" dirty="0" err="1">
                <a:solidFill>
                  <a:srgbClr val="0070C0"/>
                </a:solidFill>
              </a:rPr>
              <a:t>SocketConnect</a:t>
            </a:r>
            <a:r>
              <a:rPr lang="zh-CN" altLang="en-US" sz="1600" dirty="0">
                <a:solidFill>
                  <a:srgbClr val="0070C0"/>
                </a:solidFill>
              </a:rPr>
              <a:t>连接</a:t>
            </a:r>
            <a:r>
              <a:rPr lang="en-US" altLang="zh-CN" sz="1600" dirty="0">
                <a:solidFill>
                  <a:srgbClr val="0070C0"/>
                </a:solidFill>
              </a:rPr>
              <a:t>PLC</a:t>
            </a:r>
            <a:r>
              <a:rPr lang="zh-CN" altLang="en-US" sz="1600" dirty="0">
                <a:solidFill>
                  <a:srgbClr val="0070C0"/>
                </a:solidFill>
              </a:rPr>
              <a:t>，其中</a:t>
            </a:r>
            <a:r>
              <a:rPr lang="en-US" altLang="zh-CN" sz="1600" dirty="0">
                <a:solidFill>
                  <a:srgbClr val="0070C0"/>
                </a:solidFill>
              </a:rPr>
              <a:t>"192.168.101.13"</a:t>
            </a:r>
            <a:r>
              <a:rPr lang="zh-CN" altLang="en-US" sz="1600" dirty="0">
                <a:solidFill>
                  <a:srgbClr val="0070C0"/>
                </a:solidFill>
              </a:rPr>
              <a:t>为</a:t>
            </a:r>
            <a:r>
              <a:rPr lang="en-US" altLang="zh-CN" sz="1600" dirty="0">
                <a:solidFill>
                  <a:srgbClr val="0070C0"/>
                </a:solidFill>
              </a:rPr>
              <a:t>PLC</a:t>
            </a:r>
            <a:r>
              <a:rPr lang="zh-CN" altLang="en-US" sz="1600" dirty="0">
                <a:solidFill>
                  <a:srgbClr val="0070C0"/>
                </a:solidFill>
              </a:rPr>
              <a:t>的</a:t>
            </a:r>
            <a:r>
              <a:rPr lang="en-US" altLang="zh-CN" sz="1600" dirty="0">
                <a:solidFill>
                  <a:srgbClr val="0070C0"/>
                </a:solidFill>
              </a:rPr>
              <a:t>IP</a:t>
            </a:r>
            <a:r>
              <a:rPr lang="zh-CN" altLang="en-US" sz="1600" dirty="0">
                <a:solidFill>
                  <a:srgbClr val="0070C0"/>
                </a:solidFill>
              </a:rPr>
              <a:t>地址，</a:t>
            </a:r>
            <a:r>
              <a:rPr lang="en-US" altLang="zh-CN" sz="1600" dirty="0">
                <a:solidFill>
                  <a:srgbClr val="0070C0"/>
                </a:solidFill>
              </a:rPr>
              <a:t>2001</a:t>
            </a:r>
            <a:r>
              <a:rPr lang="zh-CN" altLang="en-US" sz="1600" dirty="0">
                <a:solidFill>
                  <a:srgbClr val="0070C0"/>
                </a:solidFill>
              </a:rPr>
              <a:t>为端口号。</a:t>
            </a:r>
            <a:endParaRPr lang="en-US" altLang="zh-CN" sz="1600" dirty="0">
              <a:solidFill>
                <a:srgbClr val="0070C0"/>
              </a:solidFill>
            </a:endParaRPr>
          </a:p>
          <a:p>
            <a:pPr>
              <a:lnSpc>
                <a:spcPct val="150000"/>
              </a:lnSpc>
            </a:pPr>
            <a:r>
              <a:rPr lang="zh-CN" altLang="en-US" sz="1600" dirty="0">
                <a:solidFill>
                  <a:srgbClr val="0070C0"/>
                </a:solidFill>
              </a:rPr>
              <a:t>         </a:t>
            </a:r>
            <a:r>
              <a:rPr lang="zh-CN" altLang="en-US" sz="1600" dirty="0">
                <a:solidFill>
                  <a:srgbClr val="FF0000"/>
                </a:solidFill>
              </a:rPr>
              <a:t>例程如下：</a:t>
            </a:r>
          </a:p>
          <a:p>
            <a:pPr>
              <a:lnSpc>
                <a:spcPct val="150000"/>
              </a:lnSpc>
            </a:pPr>
            <a:r>
              <a:rPr lang="en-US" altLang="zh-CN" sz="1600" dirty="0">
                <a:solidFill>
                  <a:srgbClr val="0070C0"/>
                </a:solidFill>
              </a:rPr>
              <a:t>            </a:t>
            </a:r>
            <a:r>
              <a:rPr lang="en-US" altLang="zh-CN" sz="1000" dirty="0" err="1">
                <a:solidFill>
                  <a:srgbClr val="0070C0"/>
                </a:solidFill>
              </a:rPr>
              <a:t>SocketConnect</a:t>
            </a:r>
            <a:r>
              <a:rPr lang="en-US" altLang="zh-CN" sz="1000" dirty="0">
                <a:solidFill>
                  <a:srgbClr val="0070C0"/>
                </a:solidFill>
              </a:rPr>
              <a:t> socket1,“192.168.101.13”,2001;</a:t>
            </a:r>
            <a:endParaRPr lang="zh-CN" altLang="en-US" sz="1000" dirty="0">
              <a:solidFill>
                <a:srgbClr val="0070C0"/>
              </a:solidFill>
            </a:endParaRPr>
          </a:p>
          <a:p>
            <a:pPr>
              <a:lnSpc>
                <a:spcPct val="150000"/>
              </a:lnSpc>
            </a:pPr>
            <a:r>
              <a:rPr lang="en-US" altLang="zh-CN" sz="1000" dirty="0">
                <a:solidFill>
                  <a:srgbClr val="0070C0"/>
                </a:solidFill>
              </a:rPr>
              <a:t>                   WHILE TRUE DO</a:t>
            </a:r>
          </a:p>
          <a:p>
            <a:pPr>
              <a:lnSpc>
                <a:spcPct val="150000"/>
              </a:lnSpc>
            </a:pPr>
            <a:r>
              <a:rPr lang="en-US" altLang="zh-CN" sz="1000" dirty="0">
                <a:solidFill>
                  <a:srgbClr val="0070C0"/>
                </a:solidFill>
              </a:rPr>
              <a:t>                          </a:t>
            </a:r>
            <a:r>
              <a:rPr lang="en-US" altLang="zh-CN" sz="1000" dirty="0" err="1">
                <a:solidFill>
                  <a:srgbClr val="0070C0"/>
                </a:solidFill>
              </a:rPr>
              <a:t>SocketReceive</a:t>
            </a:r>
            <a:r>
              <a:rPr lang="en-US" altLang="zh-CN" sz="1000" dirty="0">
                <a:solidFill>
                  <a:srgbClr val="0070C0"/>
                </a:solidFill>
              </a:rPr>
              <a:t> socket1\</a:t>
            </a:r>
            <a:r>
              <a:rPr lang="en-US" altLang="zh-CN" sz="1000" dirty="0" err="1">
                <a:solidFill>
                  <a:srgbClr val="0070C0"/>
                </a:solidFill>
              </a:rPr>
              <a:t>RawData</a:t>
            </a:r>
            <a:r>
              <a:rPr lang="en-US" altLang="zh-CN" sz="1000" dirty="0">
                <a:solidFill>
                  <a:srgbClr val="0070C0"/>
                </a:solidFill>
              </a:rPr>
              <a:t>:=</a:t>
            </a:r>
            <a:r>
              <a:rPr lang="en-US" altLang="zh-CN" sz="1000" dirty="0" err="1">
                <a:solidFill>
                  <a:srgbClr val="0070C0"/>
                </a:solidFill>
              </a:rPr>
              <a:t>receivedata</a:t>
            </a:r>
            <a:r>
              <a:rPr lang="en-US" altLang="zh-CN" sz="1000" dirty="0">
                <a:solidFill>
                  <a:srgbClr val="0070C0"/>
                </a:solidFill>
              </a:rPr>
              <a:t>;</a:t>
            </a:r>
          </a:p>
          <a:p>
            <a:pPr>
              <a:lnSpc>
                <a:spcPct val="150000"/>
              </a:lnSpc>
            </a:pPr>
            <a:r>
              <a:rPr lang="en-US" altLang="zh-CN" sz="1000" dirty="0">
                <a:solidFill>
                  <a:srgbClr val="0070C0"/>
                </a:solidFill>
              </a:rPr>
              <a:t>                          </a:t>
            </a:r>
            <a:r>
              <a:rPr lang="en-US" altLang="zh-CN" sz="1000" dirty="0" err="1">
                <a:solidFill>
                  <a:srgbClr val="0070C0"/>
                </a:solidFill>
              </a:rPr>
              <a:t>UnPack</a:t>
            </a:r>
            <a:r>
              <a:rPr lang="en-US" altLang="zh-CN" sz="1000" dirty="0">
                <a:solidFill>
                  <a:srgbClr val="0070C0"/>
                </a:solidFill>
              </a:rPr>
              <a:t>;</a:t>
            </a:r>
          </a:p>
          <a:p>
            <a:pPr>
              <a:lnSpc>
                <a:spcPct val="150000"/>
              </a:lnSpc>
            </a:pPr>
            <a:r>
              <a:rPr lang="en-US" altLang="zh-CN" sz="1000" dirty="0">
                <a:solidFill>
                  <a:srgbClr val="0070C0"/>
                </a:solidFill>
              </a:rPr>
              <a:t>                          </a:t>
            </a:r>
            <a:r>
              <a:rPr lang="en-US" altLang="zh-CN" sz="1000" dirty="0" err="1">
                <a:solidFill>
                  <a:srgbClr val="0070C0"/>
                </a:solidFill>
              </a:rPr>
              <a:t>WaitTime</a:t>
            </a:r>
            <a:r>
              <a:rPr lang="en-US" altLang="zh-CN" sz="1000" dirty="0">
                <a:solidFill>
                  <a:srgbClr val="0070C0"/>
                </a:solidFill>
              </a:rPr>
              <a:t> 0.25;</a:t>
            </a:r>
          </a:p>
          <a:p>
            <a:pPr>
              <a:lnSpc>
                <a:spcPct val="150000"/>
              </a:lnSpc>
            </a:pPr>
            <a:r>
              <a:rPr lang="en-US" altLang="zh-CN" sz="1000" dirty="0">
                <a:solidFill>
                  <a:srgbClr val="0070C0"/>
                </a:solidFill>
              </a:rPr>
              <a:t>                          Pack;</a:t>
            </a:r>
          </a:p>
          <a:p>
            <a:pPr>
              <a:lnSpc>
                <a:spcPct val="150000"/>
              </a:lnSpc>
            </a:pPr>
            <a:r>
              <a:rPr lang="en-US" altLang="zh-CN" sz="1000" dirty="0">
                <a:solidFill>
                  <a:srgbClr val="0070C0"/>
                </a:solidFill>
              </a:rPr>
              <a:t>                          </a:t>
            </a:r>
            <a:r>
              <a:rPr lang="en-US" altLang="zh-CN" sz="1000" dirty="0" err="1">
                <a:solidFill>
                  <a:srgbClr val="0070C0"/>
                </a:solidFill>
              </a:rPr>
              <a:t>SocketSend</a:t>
            </a:r>
            <a:r>
              <a:rPr lang="en-US" altLang="zh-CN" sz="1000" dirty="0">
                <a:solidFill>
                  <a:srgbClr val="0070C0"/>
                </a:solidFill>
              </a:rPr>
              <a:t> socket1\</a:t>
            </a:r>
            <a:r>
              <a:rPr lang="en-US" altLang="zh-CN" sz="1000" dirty="0" err="1">
                <a:solidFill>
                  <a:srgbClr val="0070C0"/>
                </a:solidFill>
              </a:rPr>
              <a:t>RawData</a:t>
            </a:r>
            <a:r>
              <a:rPr lang="en-US" altLang="zh-CN" sz="1000" dirty="0">
                <a:solidFill>
                  <a:srgbClr val="0070C0"/>
                </a:solidFill>
              </a:rPr>
              <a:t>:=</a:t>
            </a:r>
            <a:r>
              <a:rPr lang="en-US" altLang="zh-CN" sz="1000" dirty="0" err="1">
                <a:solidFill>
                  <a:srgbClr val="0070C0"/>
                </a:solidFill>
              </a:rPr>
              <a:t>senddata</a:t>
            </a:r>
            <a:r>
              <a:rPr lang="en-US" altLang="zh-CN" sz="1000" dirty="0">
                <a:solidFill>
                  <a:srgbClr val="0070C0"/>
                </a:solidFill>
              </a:rPr>
              <a:t>;</a:t>
            </a:r>
          </a:p>
          <a:p>
            <a:pPr>
              <a:lnSpc>
                <a:spcPct val="150000"/>
              </a:lnSpc>
            </a:pPr>
            <a:r>
              <a:rPr lang="en-US" altLang="zh-CN" sz="1000" dirty="0">
                <a:solidFill>
                  <a:srgbClr val="0070C0"/>
                </a:solidFill>
              </a:rPr>
              <a:t>                          </a:t>
            </a:r>
            <a:r>
              <a:rPr lang="en-US" altLang="zh-CN" sz="1000" dirty="0" err="1">
                <a:solidFill>
                  <a:srgbClr val="0070C0"/>
                </a:solidFill>
              </a:rPr>
              <a:t>WaitTime</a:t>
            </a:r>
            <a:r>
              <a:rPr lang="en-US" altLang="zh-CN" sz="1000" dirty="0">
                <a:solidFill>
                  <a:srgbClr val="0070C0"/>
                </a:solidFill>
              </a:rPr>
              <a:t> 0.25;</a:t>
            </a:r>
          </a:p>
          <a:p>
            <a:pPr>
              <a:lnSpc>
                <a:spcPct val="150000"/>
              </a:lnSpc>
            </a:pPr>
            <a:r>
              <a:rPr lang="en-US" altLang="zh-CN" sz="1000" dirty="0">
                <a:solidFill>
                  <a:srgbClr val="0070C0"/>
                </a:solidFill>
              </a:rPr>
              <a:t>                   ENDWHILE</a:t>
            </a:r>
          </a:p>
          <a:p>
            <a:pPr>
              <a:lnSpc>
                <a:spcPct val="150000"/>
              </a:lnSpc>
            </a:pPr>
            <a:r>
              <a:rPr lang="en-US" altLang="zh-CN" sz="1600" dirty="0">
                <a:solidFill>
                  <a:srgbClr val="0070C0"/>
                </a:solidFill>
              </a:rPr>
              <a:t>        </a:t>
            </a:r>
          </a:p>
          <a:p>
            <a:pPr>
              <a:lnSpc>
                <a:spcPct val="150000"/>
              </a:lnSpc>
            </a:pPr>
            <a:endParaRPr lang="zh-CN" altLang="en-US" sz="1800" b="1" dirty="0"/>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1270173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16561" y="504134"/>
            <a:ext cx="8280000" cy="3749744"/>
          </a:xfrm>
          <a:prstGeom prst="rect">
            <a:avLst/>
          </a:prstGeom>
          <a:noFill/>
        </p:spPr>
        <p:txBody>
          <a:bodyPr wrap="square" rtlCol="0">
            <a:spAutoFit/>
          </a:bodyPr>
          <a:lstStyle/>
          <a:p>
            <a:pPr>
              <a:lnSpc>
                <a:spcPct val="150000"/>
              </a:lnSpc>
            </a:pPr>
            <a:r>
              <a:rPr lang="zh-CN" altLang="en-US" sz="1600" dirty="0">
                <a:solidFill>
                  <a:srgbClr val="FF0000"/>
                </a:solidFill>
              </a:rPr>
              <a:t>（</a:t>
            </a:r>
            <a:r>
              <a:rPr lang="en-US" altLang="zh-CN" sz="1600" dirty="0">
                <a:solidFill>
                  <a:srgbClr val="FF0000"/>
                </a:solidFill>
              </a:rPr>
              <a:t>6</a:t>
            </a:r>
            <a:r>
              <a:rPr lang="zh-CN" altLang="en-US" sz="1600" dirty="0">
                <a:solidFill>
                  <a:srgbClr val="FF0000"/>
                </a:solidFill>
              </a:rPr>
              <a:t>）前台应用程序的开发</a:t>
            </a:r>
          </a:p>
          <a:p>
            <a:pPr>
              <a:lnSpc>
                <a:spcPct val="150000"/>
              </a:lnSpc>
            </a:pPr>
            <a:r>
              <a:rPr lang="zh-CN" altLang="en-US" sz="1600" dirty="0">
                <a:solidFill>
                  <a:srgbClr val="0070C0"/>
                </a:solidFill>
              </a:rPr>
              <a:t>         工业机器人前台任务（</a:t>
            </a:r>
            <a:r>
              <a:rPr lang="en-US" altLang="zh-CN" sz="1600" dirty="0">
                <a:solidFill>
                  <a:srgbClr val="0070C0"/>
                </a:solidFill>
              </a:rPr>
              <a:t>T_ROB1</a:t>
            </a:r>
            <a:r>
              <a:rPr lang="zh-CN" altLang="en-US" sz="1600" dirty="0">
                <a:solidFill>
                  <a:srgbClr val="0070C0"/>
                </a:solidFill>
              </a:rPr>
              <a:t>）应用程序的开发主要包括：</a:t>
            </a:r>
            <a:r>
              <a:rPr lang="zh-CN" altLang="en-US" sz="1600" dirty="0">
                <a:solidFill>
                  <a:srgbClr val="FF0000"/>
                </a:solidFill>
              </a:rPr>
              <a:t>创建模块和例行程序、自定义数据类型以及定义通信变量等</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在</a:t>
            </a:r>
            <a:r>
              <a:rPr lang="en-US" altLang="zh-CN" sz="1600" dirty="0">
                <a:solidFill>
                  <a:srgbClr val="0070C0"/>
                </a:solidFill>
              </a:rPr>
              <a:t>T_ROB1</a:t>
            </a:r>
            <a:r>
              <a:rPr lang="zh-CN" altLang="en-US" sz="1600" dirty="0">
                <a:solidFill>
                  <a:srgbClr val="0070C0"/>
                </a:solidFill>
              </a:rPr>
              <a:t>任务中新建</a:t>
            </a:r>
            <a:r>
              <a:rPr lang="zh-CN" altLang="en-US" sz="1600" dirty="0">
                <a:solidFill>
                  <a:srgbClr val="FF0000"/>
                </a:solidFill>
              </a:rPr>
              <a:t>系统模块</a:t>
            </a:r>
            <a:r>
              <a:rPr lang="en-US" altLang="zh-CN" sz="1600" dirty="0">
                <a:solidFill>
                  <a:srgbClr val="0070C0"/>
                </a:solidFill>
              </a:rPr>
              <a:t>Communicate(SYSMODULE)</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在</a:t>
            </a:r>
            <a:r>
              <a:rPr lang="en-US" altLang="zh-CN" sz="1600" dirty="0">
                <a:solidFill>
                  <a:srgbClr val="0070C0"/>
                </a:solidFill>
              </a:rPr>
              <a:t>Communicate</a:t>
            </a:r>
            <a:r>
              <a:rPr lang="zh-CN" altLang="en-US" sz="1600" dirty="0">
                <a:solidFill>
                  <a:srgbClr val="0070C0"/>
                </a:solidFill>
              </a:rPr>
              <a:t>模块中使用</a:t>
            </a:r>
            <a:r>
              <a:rPr lang="en-US" altLang="zh-CN" sz="1600" dirty="0">
                <a:solidFill>
                  <a:srgbClr val="0070C0"/>
                </a:solidFill>
              </a:rPr>
              <a:t>RECORD</a:t>
            </a:r>
            <a:r>
              <a:rPr lang="zh-CN" altLang="en-US" sz="1600" dirty="0">
                <a:solidFill>
                  <a:srgbClr val="0070C0"/>
                </a:solidFill>
              </a:rPr>
              <a:t>指令</a:t>
            </a:r>
            <a:r>
              <a:rPr lang="zh-CN" altLang="en-US" sz="1600" dirty="0">
                <a:solidFill>
                  <a:srgbClr val="FF0000"/>
                </a:solidFill>
              </a:rPr>
              <a:t>自定义数据类型</a:t>
            </a:r>
            <a:r>
              <a:rPr lang="en-US" altLang="zh-CN" sz="1600" dirty="0" err="1">
                <a:solidFill>
                  <a:srgbClr val="0070C0"/>
                </a:solidFill>
              </a:rPr>
              <a:t>userdefine</a:t>
            </a:r>
            <a:r>
              <a:rPr lang="zh-CN" altLang="en-US" sz="1600" dirty="0">
                <a:solidFill>
                  <a:srgbClr val="0070C0"/>
                </a:solidFill>
              </a:rPr>
              <a:t>，后台</a:t>
            </a:r>
            <a:r>
              <a:rPr lang="en-US" altLang="zh-CN" sz="1600" dirty="0" err="1">
                <a:solidFill>
                  <a:srgbClr val="0070C0"/>
                </a:solidFill>
              </a:rPr>
              <a:t>ComModule</a:t>
            </a:r>
            <a:r>
              <a:rPr lang="zh-CN" altLang="en-US" sz="1600" dirty="0">
                <a:solidFill>
                  <a:srgbClr val="0070C0"/>
                </a:solidFill>
              </a:rPr>
              <a:t>模块中的定义相同；</a:t>
            </a:r>
            <a:endParaRPr lang="en-US" altLang="zh-CN" sz="1600" dirty="0">
              <a:solidFill>
                <a:srgbClr val="0070C0"/>
              </a:solidFill>
            </a:endParaRPr>
          </a:p>
          <a:p>
            <a:pPr>
              <a:lnSpc>
                <a:spcPct val="150000"/>
              </a:lnSpc>
            </a:pPr>
            <a:r>
              <a:rPr lang="en-US" altLang="zh-CN" sz="1600" dirty="0">
                <a:solidFill>
                  <a:srgbClr val="0070C0"/>
                </a:solidFill>
              </a:rPr>
              <a:t>         </a:t>
            </a:r>
            <a:r>
              <a:rPr lang="zh-CN" altLang="en-US" sz="1600" dirty="0">
                <a:solidFill>
                  <a:srgbClr val="0070C0"/>
                </a:solidFill>
              </a:rPr>
              <a:t>在系统模块</a:t>
            </a:r>
            <a:r>
              <a:rPr lang="en-US" altLang="zh-CN" sz="1600" dirty="0">
                <a:solidFill>
                  <a:srgbClr val="0070C0"/>
                </a:solidFill>
              </a:rPr>
              <a:t>Communicate</a:t>
            </a:r>
            <a:r>
              <a:rPr lang="zh-CN" altLang="en-US" sz="1600" dirty="0">
                <a:solidFill>
                  <a:srgbClr val="0070C0"/>
                </a:solidFill>
              </a:rPr>
              <a:t>中</a:t>
            </a:r>
            <a:r>
              <a:rPr lang="zh-CN" altLang="en-US" sz="1600" dirty="0">
                <a:solidFill>
                  <a:srgbClr val="FF0000"/>
                </a:solidFill>
              </a:rPr>
              <a:t>定义通信数据变量</a:t>
            </a:r>
            <a:r>
              <a:rPr lang="zh-CN" altLang="en-US" sz="1600" dirty="0">
                <a:solidFill>
                  <a:srgbClr val="0070C0"/>
                </a:solidFill>
              </a:rPr>
              <a:t>：</a:t>
            </a:r>
            <a:r>
              <a:rPr lang="en-US" altLang="zh-CN" sz="1600" dirty="0" err="1">
                <a:solidFill>
                  <a:srgbClr val="0070C0"/>
                </a:solidFill>
              </a:rPr>
              <a:t>datain</a:t>
            </a:r>
            <a:r>
              <a:rPr lang="zh-CN" altLang="en-US" sz="1600" dirty="0">
                <a:solidFill>
                  <a:srgbClr val="0070C0"/>
                </a:solidFill>
              </a:rPr>
              <a:t>、</a:t>
            </a:r>
            <a:r>
              <a:rPr lang="en-US" altLang="zh-CN" sz="1600" dirty="0" err="1">
                <a:solidFill>
                  <a:srgbClr val="0070C0"/>
                </a:solidFill>
              </a:rPr>
              <a:t>dataout</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a:t>
            </a:r>
            <a:r>
              <a:rPr lang="zh-CN" altLang="en-US" sz="1600" dirty="0">
                <a:solidFill>
                  <a:srgbClr val="FF0000"/>
                </a:solidFill>
              </a:rPr>
              <a:t>例程：</a:t>
            </a:r>
            <a:r>
              <a:rPr lang="en-US" altLang="zh-CN" sz="1600" dirty="0">
                <a:solidFill>
                  <a:srgbClr val="0070C0"/>
                </a:solidFill>
              </a:rPr>
              <a:t>PERS  </a:t>
            </a:r>
            <a:r>
              <a:rPr lang="en-US" altLang="zh-CN" sz="1600" dirty="0" err="1">
                <a:solidFill>
                  <a:srgbClr val="0070C0"/>
                </a:solidFill>
              </a:rPr>
              <a:t>userdefine</a:t>
            </a:r>
            <a:r>
              <a:rPr lang="en-US" altLang="zh-CN" sz="1600" dirty="0">
                <a:solidFill>
                  <a:srgbClr val="0070C0"/>
                </a:solidFill>
              </a:rPr>
              <a:t> </a:t>
            </a:r>
            <a:r>
              <a:rPr lang="en-US" altLang="zh-CN" sz="1600" dirty="0" err="1">
                <a:solidFill>
                  <a:srgbClr val="0070C0"/>
                </a:solidFill>
              </a:rPr>
              <a:t>datain</a:t>
            </a:r>
            <a:r>
              <a:rPr lang="en-US" altLang="zh-CN" sz="1600" dirty="0">
                <a:solidFill>
                  <a:srgbClr val="0070C0"/>
                </a:solidFill>
              </a:rPr>
              <a:t> := [0,0,…,0]</a:t>
            </a:r>
          </a:p>
          <a:p>
            <a:pPr>
              <a:lnSpc>
                <a:spcPct val="150000"/>
              </a:lnSpc>
            </a:pPr>
            <a:r>
              <a:rPr lang="en-US" altLang="zh-CN" sz="1600" dirty="0">
                <a:solidFill>
                  <a:srgbClr val="0070C0"/>
                </a:solidFill>
              </a:rPr>
              <a:t>         </a:t>
            </a:r>
            <a:r>
              <a:rPr lang="zh-CN" altLang="en-US" sz="1600" dirty="0">
                <a:solidFill>
                  <a:srgbClr val="0070C0"/>
                </a:solidFill>
              </a:rPr>
              <a:t>在程序模块</a:t>
            </a:r>
            <a:r>
              <a:rPr lang="en-US" altLang="zh-CN" sz="1600" dirty="0" err="1">
                <a:solidFill>
                  <a:srgbClr val="0070C0"/>
                </a:solidFill>
              </a:rPr>
              <a:t>MainModule</a:t>
            </a:r>
            <a:r>
              <a:rPr lang="zh-CN" altLang="en-US" sz="1600" dirty="0">
                <a:solidFill>
                  <a:srgbClr val="0070C0"/>
                </a:solidFill>
              </a:rPr>
              <a:t>的</a:t>
            </a:r>
            <a:r>
              <a:rPr lang="en-US" altLang="zh-CN" sz="1600" dirty="0">
                <a:solidFill>
                  <a:srgbClr val="0070C0"/>
                </a:solidFill>
              </a:rPr>
              <a:t>main</a:t>
            </a:r>
            <a:r>
              <a:rPr lang="zh-CN" altLang="en-US" sz="1600" dirty="0">
                <a:solidFill>
                  <a:srgbClr val="0070C0"/>
                </a:solidFill>
              </a:rPr>
              <a:t>程序中添加赋值语句：</a:t>
            </a:r>
            <a:endParaRPr lang="en-US" altLang="zh-CN" sz="1600" dirty="0">
              <a:solidFill>
                <a:srgbClr val="0070C0"/>
              </a:solidFill>
            </a:endParaRPr>
          </a:p>
          <a:p>
            <a:pPr>
              <a:lnSpc>
                <a:spcPct val="150000"/>
              </a:lnSpc>
            </a:pPr>
            <a:r>
              <a:rPr lang="zh-CN" altLang="en-US" sz="1600" dirty="0">
                <a:solidFill>
                  <a:srgbClr val="0070C0"/>
                </a:solidFill>
              </a:rPr>
              <a:t>         </a:t>
            </a:r>
            <a:r>
              <a:rPr lang="zh-CN" altLang="en-US" sz="1600" dirty="0">
                <a:solidFill>
                  <a:srgbClr val="FF0000"/>
                </a:solidFill>
              </a:rPr>
              <a:t>例程：</a:t>
            </a:r>
            <a:r>
              <a:rPr lang="en-US" altLang="zh-CN" sz="1600" dirty="0">
                <a:solidFill>
                  <a:srgbClr val="0070C0"/>
                </a:solidFill>
              </a:rPr>
              <a:t>dataout.data1 := 2</a:t>
            </a:r>
            <a:r>
              <a:rPr lang="zh-CN" altLang="en-US" sz="1600" dirty="0">
                <a:solidFill>
                  <a:srgbClr val="0070C0"/>
                </a:solidFill>
              </a:rPr>
              <a:t>；</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2415580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06401" y="441829"/>
            <a:ext cx="8280000" cy="3749744"/>
          </a:xfrm>
          <a:prstGeom prst="rect">
            <a:avLst/>
          </a:prstGeom>
          <a:noFill/>
        </p:spPr>
        <p:txBody>
          <a:bodyPr wrap="square" rtlCol="0">
            <a:spAutoFit/>
          </a:bodyPr>
          <a:lstStyle/>
          <a:p>
            <a:pPr>
              <a:lnSpc>
                <a:spcPct val="150000"/>
              </a:lnSpc>
            </a:pPr>
            <a:r>
              <a:rPr lang="en-US" altLang="zh-CN" sz="1600" dirty="0">
                <a:solidFill>
                  <a:srgbClr val="FF0000"/>
                </a:solidFill>
              </a:rPr>
              <a:t>2.</a:t>
            </a:r>
            <a:r>
              <a:rPr lang="zh-CN" altLang="en-US" sz="1600" dirty="0">
                <a:solidFill>
                  <a:srgbClr val="FF0000"/>
                </a:solidFill>
              </a:rPr>
              <a:t>服务器侧（</a:t>
            </a:r>
            <a:r>
              <a:rPr lang="en-US" altLang="zh-CN" sz="1600" dirty="0">
                <a:solidFill>
                  <a:srgbClr val="FF0000"/>
                </a:solidFill>
              </a:rPr>
              <a:t>PLC</a:t>
            </a:r>
            <a:r>
              <a:rPr lang="zh-CN" altLang="en-US" sz="1600" dirty="0">
                <a:solidFill>
                  <a:srgbClr val="FF0000"/>
                </a:solidFill>
              </a:rPr>
              <a:t>）</a:t>
            </a:r>
            <a:r>
              <a:rPr lang="en-US" altLang="zh-CN" sz="1600" dirty="0">
                <a:solidFill>
                  <a:srgbClr val="FF0000"/>
                </a:solidFill>
              </a:rPr>
              <a:t>Socket</a:t>
            </a:r>
            <a:r>
              <a:rPr lang="zh-CN" altLang="en-US" sz="1600" dirty="0">
                <a:solidFill>
                  <a:srgbClr val="FF0000"/>
                </a:solidFill>
              </a:rPr>
              <a:t>通信开发</a:t>
            </a:r>
            <a:endParaRPr lang="en-US" altLang="zh-CN" sz="1600" dirty="0">
              <a:solidFill>
                <a:srgbClr val="FF0000"/>
              </a:solidFill>
            </a:endParaRPr>
          </a:p>
          <a:p>
            <a:pPr>
              <a:lnSpc>
                <a:spcPct val="150000"/>
              </a:lnSpc>
            </a:pPr>
            <a:r>
              <a:rPr lang="en-US" altLang="zh-CN" sz="1600" dirty="0">
                <a:solidFill>
                  <a:srgbClr val="0070C0"/>
                </a:solidFill>
              </a:rPr>
              <a:t>         Socket</a:t>
            </a:r>
            <a:r>
              <a:rPr lang="zh-CN" altLang="en-US" sz="1600" dirty="0">
                <a:solidFill>
                  <a:srgbClr val="0070C0"/>
                </a:solidFill>
              </a:rPr>
              <a:t>通信服务器为</a:t>
            </a:r>
            <a:r>
              <a:rPr lang="en-US" altLang="zh-CN" sz="1600" dirty="0">
                <a:solidFill>
                  <a:srgbClr val="0070C0"/>
                </a:solidFill>
              </a:rPr>
              <a:t>S7 1200 PLC</a:t>
            </a:r>
            <a:r>
              <a:rPr lang="zh-CN" altLang="en-US" sz="1600" dirty="0">
                <a:solidFill>
                  <a:srgbClr val="0070C0"/>
                </a:solidFill>
              </a:rPr>
              <a:t>，开发工作包括：</a:t>
            </a:r>
            <a:r>
              <a:rPr lang="en-US" altLang="zh-CN" sz="1600" dirty="0">
                <a:solidFill>
                  <a:srgbClr val="0070C0"/>
                </a:solidFill>
              </a:rPr>
              <a:t>PLC</a:t>
            </a:r>
            <a:r>
              <a:rPr lang="zh-CN" altLang="en-US" sz="1600" dirty="0">
                <a:solidFill>
                  <a:srgbClr val="0070C0"/>
                </a:solidFill>
              </a:rPr>
              <a:t>硬件组态、通信数据块创建以及通信编程等。</a:t>
            </a:r>
            <a:endParaRPr lang="en-US" altLang="zh-CN" sz="1600" dirty="0">
              <a:solidFill>
                <a:srgbClr val="0070C0"/>
              </a:solidFill>
            </a:endParaRPr>
          </a:p>
          <a:p>
            <a:pPr>
              <a:lnSpc>
                <a:spcPct val="150000"/>
              </a:lnSpc>
            </a:pPr>
            <a:r>
              <a:rPr lang="zh-CN" altLang="en-US" sz="1600" dirty="0">
                <a:solidFill>
                  <a:srgbClr val="0070C0"/>
                </a:solidFill>
              </a:rPr>
              <a:t>         设置</a:t>
            </a:r>
            <a:r>
              <a:rPr lang="en-US" altLang="zh-CN" sz="1600" dirty="0">
                <a:solidFill>
                  <a:srgbClr val="0070C0"/>
                </a:solidFill>
              </a:rPr>
              <a:t>PLC IP</a:t>
            </a:r>
            <a:r>
              <a:rPr lang="zh-CN" altLang="en-US" sz="1600" dirty="0">
                <a:solidFill>
                  <a:srgbClr val="0070C0"/>
                </a:solidFill>
              </a:rPr>
              <a:t>地址：</a:t>
            </a:r>
            <a:r>
              <a:rPr lang="en-US" altLang="zh-CN" sz="1600" dirty="0">
                <a:solidFill>
                  <a:srgbClr val="0070C0"/>
                </a:solidFill>
              </a:rPr>
              <a:t>192.168.101.13</a:t>
            </a:r>
            <a:r>
              <a:rPr lang="zh-CN" altLang="en-US" sz="1600" dirty="0">
                <a:solidFill>
                  <a:srgbClr val="0070C0"/>
                </a:solidFill>
              </a:rPr>
              <a:t>，子网掩码：</a:t>
            </a:r>
            <a:r>
              <a:rPr lang="en-US" altLang="zh-CN" sz="1600" dirty="0">
                <a:solidFill>
                  <a:srgbClr val="0070C0"/>
                </a:solidFill>
              </a:rPr>
              <a:t>255.255.255.0</a:t>
            </a:r>
            <a:r>
              <a:rPr lang="zh-CN" altLang="en-US" sz="1600" dirty="0">
                <a:solidFill>
                  <a:srgbClr val="0070C0"/>
                </a:solidFill>
              </a:rPr>
              <a:t>；</a:t>
            </a:r>
            <a:r>
              <a:rPr lang="zh-CN" altLang="en-US" sz="1600" dirty="0">
                <a:solidFill>
                  <a:srgbClr val="FF0000"/>
                </a:solidFill>
              </a:rPr>
              <a:t>创建</a:t>
            </a:r>
            <a:r>
              <a:rPr lang="en-US" altLang="zh-CN" sz="1600" dirty="0">
                <a:solidFill>
                  <a:srgbClr val="FF0000"/>
                </a:solidFill>
              </a:rPr>
              <a:t>DB_RB_CMD[DB46]</a:t>
            </a:r>
            <a:r>
              <a:rPr lang="zh-CN" altLang="en-US" sz="1600" dirty="0">
                <a:solidFill>
                  <a:srgbClr val="FF0000"/>
                </a:solidFill>
              </a:rPr>
              <a:t>全局数据块，用于接受来自于机器人的指令数据</a:t>
            </a:r>
            <a:r>
              <a:rPr lang="zh-CN" altLang="en-US" sz="1600" dirty="0">
                <a:solidFill>
                  <a:srgbClr val="0070C0"/>
                </a:solidFill>
              </a:rPr>
              <a:t>；</a:t>
            </a:r>
            <a:r>
              <a:rPr lang="zh-CN" altLang="en-US" sz="1600" dirty="0">
                <a:solidFill>
                  <a:srgbClr val="FF0000"/>
                </a:solidFill>
              </a:rPr>
              <a:t>创建</a:t>
            </a:r>
            <a:r>
              <a:rPr lang="en-US" altLang="zh-CN" sz="1600" dirty="0">
                <a:solidFill>
                  <a:srgbClr val="FF0000"/>
                </a:solidFill>
              </a:rPr>
              <a:t>DB_PLC_STATUS[DB45]</a:t>
            </a:r>
            <a:r>
              <a:rPr lang="zh-CN" altLang="en-US" sz="1600" dirty="0">
                <a:solidFill>
                  <a:srgbClr val="FF0000"/>
                </a:solidFill>
              </a:rPr>
              <a:t>全局数据块，用于将</a:t>
            </a:r>
            <a:r>
              <a:rPr lang="en-US" altLang="zh-CN" sz="1600" dirty="0">
                <a:solidFill>
                  <a:srgbClr val="FF0000"/>
                </a:solidFill>
              </a:rPr>
              <a:t>PLC</a:t>
            </a:r>
            <a:r>
              <a:rPr lang="zh-CN" altLang="en-US" sz="1600" dirty="0">
                <a:solidFill>
                  <a:srgbClr val="FF0000"/>
                </a:solidFill>
              </a:rPr>
              <a:t>的状态数据发送给机器人</a:t>
            </a:r>
            <a:r>
              <a:rPr lang="zh-CN" altLang="en-US" sz="1600" dirty="0">
                <a:solidFill>
                  <a:srgbClr val="0070C0"/>
                </a:solidFill>
              </a:rPr>
              <a:t>；块属性需要</a:t>
            </a:r>
            <a:r>
              <a:rPr lang="zh-CN" altLang="en-US" sz="1600" dirty="0">
                <a:solidFill>
                  <a:srgbClr val="FF0000"/>
                </a:solidFill>
              </a:rPr>
              <a:t>取消勾选“优化的块访问”</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数据块</a:t>
            </a:r>
            <a:r>
              <a:rPr lang="en-US" altLang="zh-CN" sz="1600" dirty="0">
                <a:solidFill>
                  <a:srgbClr val="0070C0"/>
                </a:solidFill>
              </a:rPr>
              <a:t>DB_RB_CMD</a:t>
            </a:r>
            <a:r>
              <a:rPr lang="zh-CN" altLang="en-US" sz="1600" dirty="0">
                <a:solidFill>
                  <a:srgbClr val="0070C0"/>
                </a:solidFill>
              </a:rPr>
              <a:t>中创建：</a:t>
            </a:r>
            <a:r>
              <a:rPr lang="en-US" altLang="zh-CN" sz="1600" dirty="0" err="1">
                <a:solidFill>
                  <a:srgbClr val="0070C0"/>
                </a:solidFill>
              </a:rPr>
              <a:t>PLC_RCV_Data</a:t>
            </a:r>
            <a:r>
              <a:rPr lang="zh-CN" altLang="en-US" sz="1600" dirty="0">
                <a:solidFill>
                  <a:srgbClr val="0070C0"/>
                </a:solidFill>
              </a:rPr>
              <a:t>、与</a:t>
            </a:r>
            <a:r>
              <a:rPr lang="en-US" altLang="zh-CN" sz="1600" dirty="0">
                <a:solidFill>
                  <a:srgbClr val="0070C0"/>
                </a:solidFill>
              </a:rPr>
              <a:t>RB_CMD</a:t>
            </a:r>
            <a:r>
              <a:rPr lang="zh-CN" altLang="en-US" sz="1600" dirty="0">
                <a:solidFill>
                  <a:srgbClr val="0070C0"/>
                </a:solidFill>
              </a:rPr>
              <a:t>结构体；数据块</a:t>
            </a:r>
            <a:r>
              <a:rPr lang="en-US" altLang="zh-CN" sz="1600" dirty="0">
                <a:solidFill>
                  <a:srgbClr val="0070C0"/>
                </a:solidFill>
              </a:rPr>
              <a:t>DB_PLC_STATUS</a:t>
            </a:r>
            <a:r>
              <a:rPr lang="zh-CN" altLang="en-US" sz="1600" dirty="0">
                <a:solidFill>
                  <a:srgbClr val="0070C0"/>
                </a:solidFill>
              </a:rPr>
              <a:t>中创建：</a:t>
            </a:r>
            <a:r>
              <a:rPr lang="en-US" altLang="zh-CN" sz="1600" dirty="0" err="1">
                <a:solidFill>
                  <a:srgbClr val="0070C0"/>
                </a:solidFill>
              </a:rPr>
              <a:t>PLC_Send_Data</a:t>
            </a:r>
            <a:r>
              <a:rPr lang="zh-CN" altLang="en-US" sz="1600" dirty="0">
                <a:solidFill>
                  <a:srgbClr val="0070C0"/>
                </a:solidFill>
              </a:rPr>
              <a:t>与</a:t>
            </a:r>
            <a:r>
              <a:rPr lang="en-US" altLang="zh-CN" sz="1600" dirty="0" err="1">
                <a:solidFill>
                  <a:srgbClr val="0070C0"/>
                </a:solidFill>
              </a:rPr>
              <a:t>PLC_Status</a:t>
            </a:r>
            <a:r>
              <a:rPr lang="zh-CN" altLang="en-US" sz="1600" dirty="0">
                <a:solidFill>
                  <a:srgbClr val="0070C0"/>
                </a:solidFill>
              </a:rPr>
              <a:t>结构体成员；</a:t>
            </a:r>
            <a:r>
              <a:rPr lang="en-US" altLang="zh-CN" sz="1600" dirty="0">
                <a:solidFill>
                  <a:srgbClr val="0070C0"/>
                </a:solidFill>
              </a:rPr>
              <a:t>PLC</a:t>
            </a:r>
            <a:r>
              <a:rPr lang="zh-CN" altLang="en-US" sz="1600" dirty="0">
                <a:solidFill>
                  <a:srgbClr val="0070C0"/>
                </a:solidFill>
              </a:rPr>
              <a:t>将要发送的数据先存放在</a:t>
            </a:r>
            <a:r>
              <a:rPr lang="en-US" altLang="zh-CN" sz="1600" dirty="0" err="1">
                <a:solidFill>
                  <a:srgbClr val="0070C0"/>
                </a:solidFill>
              </a:rPr>
              <a:t>PLC_Send_Data</a:t>
            </a:r>
            <a:r>
              <a:rPr lang="zh-CN" altLang="en-US" sz="1600" dirty="0">
                <a:solidFill>
                  <a:srgbClr val="0070C0"/>
                </a:solidFill>
              </a:rPr>
              <a:t>中，经解析后得到实际发送数据</a:t>
            </a:r>
            <a:r>
              <a:rPr lang="en-US" altLang="zh-CN" sz="1600" dirty="0" err="1">
                <a:solidFill>
                  <a:srgbClr val="0070C0"/>
                </a:solidFill>
              </a:rPr>
              <a:t>PLC_Status</a:t>
            </a:r>
            <a:r>
              <a:rPr lang="zh-CN" altLang="en-US" sz="1600" dirty="0">
                <a:solidFill>
                  <a:srgbClr val="0070C0"/>
                </a:solidFill>
              </a:rPr>
              <a:t>；类似地</a:t>
            </a:r>
            <a:r>
              <a:rPr lang="en-US" altLang="zh-CN" sz="1600" dirty="0" err="1">
                <a:solidFill>
                  <a:srgbClr val="0070C0"/>
                </a:solidFill>
              </a:rPr>
              <a:t>PLC_RCV_Data</a:t>
            </a:r>
            <a:r>
              <a:rPr lang="en-US" altLang="zh-CN" sz="1600" dirty="0">
                <a:solidFill>
                  <a:srgbClr val="0070C0"/>
                </a:solidFill>
              </a:rPr>
              <a:t> </a:t>
            </a:r>
            <a:r>
              <a:rPr lang="zh-CN" altLang="en-US" sz="1600" dirty="0">
                <a:solidFill>
                  <a:srgbClr val="0070C0"/>
                </a:solidFill>
              </a:rPr>
              <a:t>、</a:t>
            </a:r>
            <a:r>
              <a:rPr lang="en-US" altLang="zh-CN" sz="1600" dirty="0">
                <a:solidFill>
                  <a:srgbClr val="0070C0"/>
                </a:solidFill>
              </a:rPr>
              <a:t> RB_CMD</a:t>
            </a:r>
            <a:r>
              <a:rPr lang="zh-CN" altLang="en-US" sz="1600" dirty="0">
                <a:solidFill>
                  <a:srgbClr val="0070C0"/>
                </a:solidFill>
              </a:rPr>
              <a:t>结构体数据类型一致，仅偏移地址不同。</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2205611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365761" y="504134"/>
            <a:ext cx="8280000" cy="425758"/>
          </a:xfrm>
          <a:prstGeom prst="rect">
            <a:avLst/>
          </a:prstGeom>
          <a:noFill/>
        </p:spPr>
        <p:txBody>
          <a:bodyPr wrap="square" rtlCol="0">
            <a:spAutoFit/>
          </a:bodyPr>
          <a:lstStyle/>
          <a:p>
            <a:pPr>
              <a:lnSpc>
                <a:spcPct val="150000"/>
              </a:lnSpc>
            </a:pPr>
            <a:r>
              <a:rPr lang="zh-CN" altLang="en-US" sz="1600" dirty="0">
                <a:solidFill>
                  <a:srgbClr val="0070C0"/>
                </a:solidFill>
              </a:rPr>
              <a:t>创建系统通信功能</a:t>
            </a:r>
            <a:r>
              <a:rPr lang="en-US" altLang="zh-CN" sz="1600" dirty="0">
                <a:solidFill>
                  <a:srgbClr val="0070C0"/>
                </a:solidFill>
              </a:rPr>
              <a:t>FC</a:t>
            </a:r>
            <a:r>
              <a:rPr lang="zh-CN" altLang="en-US" sz="1600" dirty="0">
                <a:solidFill>
                  <a:srgbClr val="0070C0"/>
                </a:solidFill>
              </a:rPr>
              <a:t>：</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pic>
        <p:nvPicPr>
          <p:cNvPr id="5" name="图片 4">
            <a:extLst>
              <a:ext uri="{FF2B5EF4-FFF2-40B4-BE49-F238E27FC236}">
                <a16:creationId xmlns:a16="http://schemas.microsoft.com/office/drawing/2014/main" id="{1329F09B-D5A8-40A8-87B7-0382C500D4EB}"/>
              </a:ext>
            </a:extLst>
          </p:cNvPr>
          <p:cNvPicPr/>
          <p:nvPr/>
        </p:nvPicPr>
        <p:blipFill rotWithShape="1">
          <a:blip r:embed="rId2"/>
          <a:srcRect l="19857" t="47882" r="51559" b="22122"/>
          <a:stretch/>
        </p:blipFill>
        <p:spPr bwMode="auto">
          <a:xfrm>
            <a:off x="1356610" y="1041816"/>
            <a:ext cx="2813436" cy="1660770"/>
          </a:xfrm>
          <a:prstGeom prst="rect">
            <a:avLst/>
          </a:prstGeom>
          <a:ln>
            <a:no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6B856B0F-64E6-4517-838D-CA3FE1C12823}"/>
              </a:ext>
            </a:extLst>
          </p:cNvPr>
          <p:cNvPicPr/>
          <p:nvPr/>
        </p:nvPicPr>
        <p:blipFill rotWithShape="1">
          <a:blip r:embed="rId3"/>
          <a:srcRect l="28457" t="40360" r="27418" b="11606"/>
          <a:stretch/>
        </p:blipFill>
        <p:spPr bwMode="auto">
          <a:xfrm>
            <a:off x="4390987" y="1332980"/>
            <a:ext cx="4034790" cy="2470629"/>
          </a:xfrm>
          <a:prstGeom prst="rect">
            <a:avLst/>
          </a:prstGeom>
          <a:ln>
            <a:noFill/>
          </a:ln>
          <a:extLst>
            <a:ext uri="{53640926-AAD7-44D8-BBD7-CCE9431645EC}">
              <a14:shadowObscured xmlns:a14="http://schemas.microsoft.com/office/drawing/2010/main"/>
            </a:ext>
          </a:extLst>
        </p:spPr>
      </p:pic>
      <p:pic>
        <p:nvPicPr>
          <p:cNvPr id="7" name="图片 6">
            <a:extLst>
              <a:ext uri="{FF2B5EF4-FFF2-40B4-BE49-F238E27FC236}">
                <a16:creationId xmlns:a16="http://schemas.microsoft.com/office/drawing/2014/main" id="{BCFF0FA0-EDE3-4670-8D43-B0BAEB5D8BB2}"/>
              </a:ext>
            </a:extLst>
          </p:cNvPr>
          <p:cNvPicPr/>
          <p:nvPr/>
        </p:nvPicPr>
        <p:blipFill rotWithShape="1">
          <a:blip r:embed="rId4"/>
          <a:srcRect l="19344" t="48602" r="52198" b="20702"/>
          <a:stretch/>
        </p:blipFill>
        <p:spPr bwMode="auto">
          <a:xfrm>
            <a:off x="1300481" y="2934101"/>
            <a:ext cx="2879725" cy="1745615"/>
          </a:xfrm>
          <a:prstGeom prst="rect">
            <a:avLst/>
          </a:prstGeom>
          <a:ln>
            <a:noFill/>
          </a:ln>
          <a:extLst>
            <a:ext uri="{53640926-AAD7-44D8-BBD7-CCE9431645EC}">
              <a14:shadowObscured xmlns:a14="http://schemas.microsoft.com/office/drawing/2010/main"/>
            </a:ext>
          </a:extLst>
        </p:spPr>
      </p:pic>
      <p:sp>
        <p:nvSpPr>
          <p:cNvPr id="2" name="矩形 1">
            <a:extLst>
              <a:ext uri="{FF2B5EF4-FFF2-40B4-BE49-F238E27FC236}">
                <a16:creationId xmlns:a16="http://schemas.microsoft.com/office/drawing/2014/main" id="{8F243D77-5361-49FC-92C2-1F5DD3A43BD1}"/>
              </a:ext>
            </a:extLst>
          </p:cNvPr>
          <p:cNvSpPr/>
          <p:nvPr/>
        </p:nvSpPr>
        <p:spPr>
          <a:xfrm>
            <a:off x="4675187" y="804361"/>
            <a:ext cx="3271519" cy="523220"/>
          </a:xfrm>
          <a:prstGeom prst="rect">
            <a:avLst/>
          </a:prstGeom>
        </p:spPr>
        <p:txBody>
          <a:bodyPr wrap="square">
            <a:spAutoFit/>
          </a:bodyPr>
          <a:lstStyle/>
          <a:p>
            <a:r>
              <a:rPr lang="zh-CN" altLang="zh-CN" sz="1400" dirty="0">
                <a:solidFill>
                  <a:srgbClr val="0070C0"/>
                </a:solidFill>
              </a:rPr>
              <a:t>组态通信连接，</a:t>
            </a:r>
            <a:r>
              <a:rPr lang="zh-CN" altLang="zh-CN" sz="1400" dirty="0">
                <a:solidFill>
                  <a:srgbClr val="FF0000"/>
                </a:solidFill>
              </a:rPr>
              <a:t>指定</a:t>
            </a:r>
            <a:r>
              <a:rPr lang="en-US" altLang="zh-CN" sz="1400" dirty="0">
                <a:solidFill>
                  <a:srgbClr val="FF0000"/>
                </a:solidFill>
              </a:rPr>
              <a:t>IP</a:t>
            </a:r>
            <a:r>
              <a:rPr lang="zh-CN" altLang="zh-CN" sz="1400" dirty="0">
                <a:solidFill>
                  <a:srgbClr val="FF0000"/>
                </a:solidFill>
              </a:rPr>
              <a:t>地址、连接类型、连接</a:t>
            </a:r>
            <a:r>
              <a:rPr lang="en-US" altLang="zh-CN" sz="1400" dirty="0">
                <a:solidFill>
                  <a:srgbClr val="FF0000"/>
                </a:solidFill>
              </a:rPr>
              <a:t>ID</a:t>
            </a:r>
            <a:r>
              <a:rPr lang="zh-CN" altLang="zh-CN" sz="1400" dirty="0">
                <a:solidFill>
                  <a:srgbClr val="FF0000"/>
                </a:solidFill>
              </a:rPr>
              <a:t>等，并将本地端口号设为</a:t>
            </a:r>
            <a:r>
              <a:rPr lang="en-US" altLang="zh-CN" sz="1400" dirty="0">
                <a:solidFill>
                  <a:srgbClr val="FF0000"/>
                </a:solidFill>
              </a:rPr>
              <a:t>2001</a:t>
            </a:r>
            <a:r>
              <a:rPr lang="zh-CN" altLang="en-US" sz="1400" dirty="0">
                <a:solidFill>
                  <a:srgbClr val="0070C0"/>
                </a:solidFill>
              </a:rPr>
              <a:t>。</a:t>
            </a:r>
          </a:p>
        </p:txBody>
      </p:sp>
      <p:sp>
        <p:nvSpPr>
          <p:cNvPr id="3" name="矩形 2">
            <a:extLst>
              <a:ext uri="{FF2B5EF4-FFF2-40B4-BE49-F238E27FC236}">
                <a16:creationId xmlns:a16="http://schemas.microsoft.com/office/drawing/2014/main" id="{2C821CF3-5056-433E-ABD2-AD7EDBA15A37}"/>
              </a:ext>
            </a:extLst>
          </p:cNvPr>
          <p:cNvSpPr/>
          <p:nvPr/>
        </p:nvSpPr>
        <p:spPr>
          <a:xfrm>
            <a:off x="4675187" y="3883531"/>
            <a:ext cx="3501947" cy="738664"/>
          </a:xfrm>
          <a:prstGeom prst="rect">
            <a:avLst/>
          </a:prstGeom>
        </p:spPr>
        <p:txBody>
          <a:bodyPr wrap="square">
            <a:spAutoFit/>
          </a:bodyPr>
          <a:lstStyle/>
          <a:p>
            <a:r>
              <a:rPr lang="zh-CN" altLang="zh-CN" sz="1400" dirty="0">
                <a:solidFill>
                  <a:srgbClr val="0070C0"/>
                </a:solidFill>
              </a:rPr>
              <a:t>由于西门子</a:t>
            </a:r>
            <a:r>
              <a:rPr lang="en-US" altLang="zh-CN" sz="1400" dirty="0">
                <a:solidFill>
                  <a:srgbClr val="0070C0"/>
                </a:solidFill>
              </a:rPr>
              <a:t>PLC</a:t>
            </a:r>
            <a:r>
              <a:rPr lang="zh-CN" altLang="zh-CN" sz="1400" dirty="0">
                <a:solidFill>
                  <a:srgbClr val="0070C0"/>
                </a:solidFill>
              </a:rPr>
              <a:t>中数据存储方式的不同，</a:t>
            </a:r>
            <a:r>
              <a:rPr lang="zh-CN" altLang="en-US" sz="1400" dirty="0">
                <a:solidFill>
                  <a:srgbClr val="0070C0"/>
                </a:solidFill>
              </a:rPr>
              <a:t>工业机器人</a:t>
            </a:r>
            <a:r>
              <a:rPr lang="zh-CN" altLang="zh-CN" sz="1400" dirty="0">
                <a:solidFill>
                  <a:srgbClr val="FF0000"/>
                </a:solidFill>
              </a:rPr>
              <a:t>接受与发送数据需要经过解析</a:t>
            </a:r>
            <a:r>
              <a:rPr lang="zh-CN" altLang="zh-CN" sz="1400" dirty="0">
                <a:solidFill>
                  <a:srgbClr val="0070C0"/>
                </a:solidFill>
              </a:rPr>
              <a:t>，</a:t>
            </a:r>
            <a:r>
              <a:rPr lang="zh-CN" altLang="en-US" sz="1400" dirty="0">
                <a:solidFill>
                  <a:srgbClr val="0070C0"/>
                </a:solidFill>
              </a:rPr>
              <a:t>可</a:t>
            </a:r>
            <a:r>
              <a:rPr lang="zh-CN" altLang="zh-CN" sz="1400" dirty="0">
                <a:solidFill>
                  <a:srgbClr val="0070C0"/>
                </a:solidFill>
              </a:rPr>
              <a:t>采用</a:t>
            </a:r>
            <a:r>
              <a:rPr lang="en-US" altLang="zh-CN" sz="1400" dirty="0">
                <a:solidFill>
                  <a:srgbClr val="FF0000"/>
                </a:solidFill>
              </a:rPr>
              <a:t>SWAP_WORD</a:t>
            </a:r>
            <a:r>
              <a:rPr lang="zh-CN" altLang="zh-CN" sz="1400" dirty="0">
                <a:solidFill>
                  <a:srgbClr val="FF0000"/>
                </a:solidFill>
              </a:rPr>
              <a:t>指令</a:t>
            </a:r>
            <a:r>
              <a:rPr lang="zh-CN" altLang="zh-CN" sz="1400" dirty="0">
                <a:solidFill>
                  <a:srgbClr val="0070C0"/>
                </a:solidFill>
              </a:rPr>
              <a:t>交换高低数据位</a:t>
            </a:r>
            <a:r>
              <a:rPr lang="zh-CN" altLang="en-US" sz="1400" dirty="0">
                <a:solidFill>
                  <a:srgbClr val="0070C0"/>
                </a:solidFill>
              </a:rPr>
              <a:t>。</a:t>
            </a:r>
          </a:p>
        </p:txBody>
      </p:sp>
    </p:spTree>
    <p:extLst>
      <p:ext uri="{BB962C8B-B14F-4D97-AF65-F5344CB8AC3E}">
        <p14:creationId xmlns:p14="http://schemas.microsoft.com/office/powerpoint/2010/main" val="809460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6C2052A2-9B98-4B2A-AA87-7105BCED5684}" type="datetime1">
              <a:rPr lang="zh-CN" altLang="en-US" smtClean="0"/>
              <a:t>2024/7/5</a:t>
            </a:fld>
            <a:endParaRPr lang="zh-CN" altLang="en-US"/>
          </a:p>
        </p:txBody>
      </p:sp>
      <p:sp>
        <p:nvSpPr>
          <p:cNvPr id="7" name="Rectangle 2">
            <a:extLst>
              <a:ext uri="{FF2B5EF4-FFF2-40B4-BE49-F238E27FC236}">
                <a16:creationId xmlns:a16="http://schemas.microsoft.com/office/drawing/2014/main" id="{918267B9-CD97-4FF4-B1DE-A07E56ECEA4C}"/>
              </a:ext>
            </a:extLst>
          </p:cNvPr>
          <p:cNvSpPr txBox="1">
            <a:spLocks noChangeArrowheads="1"/>
          </p:cNvSpPr>
          <p:nvPr/>
        </p:nvSpPr>
        <p:spPr bwMode="auto">
          <a:xfrm>
            <a:off x="904544" y="1475162"/>
            <a:ext cx="7334912" cy="1001596"/>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谢 谢！</a:t>
            </a:r>
            <a:endParaRPr lang="en-US" altLang="zh-CN"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4743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432000" y="501289"/>
            <a:ext cx="8280000" cy="2687915"/>
          </a:xfrm>
          <a:prstGeom prst="rect">
            <a:avLst/>
          </a:prstGeom>
          <a:noFill/>
        </p:spPr>
        <p:txBody>
          <a:bodyPr wrap="square" rtlCol="0">
            <a:spAutoFit/>
          </a:bodyPr>
          <a:lstStyle/>
          <a:p>
            <a:pPr>
              <a:lnSpc>
                <a:spcPct val="150000"/>
              </a:lnSpc>
            </a:pPr>
            <a:r>
              <a:rPr lang="en-US" altLang="zh-CN" sz="1800" b="1" dirty="0">
                <a:solidFill>
                  <a:srgbClr val="FF0000"/>
                </a:solidFill>
              </a:rPr>
              <a:t>[</a:t>
            </a:r>
            <a:r>
              <a:rPr lang="zh-CN" altLang="en-US" sz="1800" b="1" dirty="0">
                <a:solidFill>
                  <a:srgbClr val="FF0000"/>
                </a:solidFill>
              </a:rPr>
              <a:t>学习目标</a:t>
            </a:r>
            <a:r>
              <a:rPr lang="en-US" altLang="zh-CN" sz="1800" b="1" dirty="0">
                <a:solidFill>
                  <a:srgbClr val="FF0000"/>
                </a:solidFill>
              </a:rPr>
              <a:t>]</a:t>
            </a:r>
          </a:p>
          <a:p>
            <a:pPr>
              <a:lnSpc>
                <a:spcPct val="150000"/>
              </a:lnSpc>
            </a:pPr>
            <a:r>
              <a:rPr lang="en-US" altLang="zh-CN" sz="1600" dirty="0">
                <a:solidFill>
                  <a:srgbClr val="0070C0"/>
                </a:solidFill>
              </a:rPr>
              <a:t> 1.</a:t>
            </a:r>
            <a:r>
              <a:rPr lang="zh-CN" altLang="en-US" sz="1600" dirty="0">
                <a:solidFill>
                  <a:srgbClr val="0070C0"/>
                </a:solidFill>
              </a:rPr>
              <a:t>掌握</a:t>
            </a:r>
            <a:r>
              <a:rPr lang="en-US" altLang="zh-CN" sz="1600" dirty="0">
                <a:solidFill>
                  <a:srgbClr val="0070C0"/>
                </a:solidFill>
              </a:rPr>
              <a:t>Socket</a:t>
            </a:r>
            <a:r>
              <a:rPr lang="zh-CN" altLang="en-US" sz="1600" dirty="0">
                <a:solidFill>
                  <a:srgbClr val="0070C0"/>
                </a:solidFill>
              </a:rPr>
              <a:t>通信网络的设置方法；</a:t>
            </a:r>
          </a:p>
          <a:p>
            <a:pPr>
              <a:lnSpc>
                <a:spcPct val="150000"/>
              </a:lnSpc>
            </a:pPr>
            <a:r>
              <a:rPr lang="en-US" altLang="zh-CN" sz="1600" dirty="0">
                <a:solidFill>
                  <a:srgbClr val="0070C0"/>
                </a:solidFill>
              </a:rPr>
              <a:t> 2.</a:t>
            </a:r>
            <a:r>
              <a:rPr lang="zh-CN" altLang="en-US" sz="1600" dirty="0">
                <a:solidFill>
                  <a:srgbClr val="0070C0"/>
                </a:solidFill>
              </a:rPr>
              <a:t>了解</a:t>
            </a:r>
            <a:r>
              <a:rPr lang="en-US" altLang="zh-CN" sz="1600" dirty="0">
                <a:solidFill>
                  <a:srgbClr val="0070C0"/>
                </a:solidFill>
              </a:rPr>
              <a:t>Socket</a:t>
            </a:r>
            <a:r>
              <a:rPr lang="zh-CN" altLang="en-US" sz="1600" dirty="0">
                <a:solidFill>
                  <a:srgbClr val="0070C0"/>
                </a:solidFill>
              </a:rPr>
              <a:t>通信的框架流程；</a:t>
            </a:r>
          </a:p>
          <a:p>
            <a:pPr>
              <a:lnSpc>
                <a:spcPct val="150000"/>
              </a:lnSpc>
            </a:pPr>
            <a:r>
              <a:rPr lang="en-US" altLang="zh-CN" sz="1600" dirty="0">
                <a:solidFill>
                  <a:srgbClr val="0070C0"/>
                </a:solidFill>
              </a:rPr>
              <a:t> 3.</a:t>
            </a:r>
            <a:r>
              <a:rPr lang="zh-CN" altLang="en-US" sz="1600" dirty="0">
                <a:solidFill>
                  <a:srgbClr val="0070C0"/>
                </a:solidFill>
              </a:rPr>
              <a:t>熟悉</a:t>
            </a:r>
            <a:r>
              <a:rPr lang="en-US" altLang="zh-CN" sz="1600" dirty="0">
                <a:solidFill>
                  <a:srgbClr val="0070C0"/>
                </a:solidFill>
              </a:rPr>
              <a:t>ABB</a:t>
            </a:r>
            <a:r>
              <a:rPr lang="zh-CN" altLang="en-US" sz="1600" dirty="0">
                <a:solidFill>
                  <a:srgbClr val="0070C0"/>
                </a:solidFill>
              </a:rPr>
              <a:t>工业机器人</a:t>
            </a:r>
            <a:r>
              <a:rPr lang="en-US" altLang="zh-CN" sz="1600" dirty="0">
                <a:solidFill>
                  <a:srgbClr val="0070C0"/>
                </a:solidFill>
              </a:rPr>
              <a:t>Socket</a:t>
            </a:r>
            <a:r>
              <a:rPr lang="zh-CN" altLang="en-US" sz="1600" dirty="0">
                <a:solidFill>
                  <a:srgbClr val="0070C0"/>
                </a:solidFill>
              </a:rPr>
              <a:t>服务器端编程方法；</a:t>
            </a:r>
          </a:p>
          <a:p>
            <a:pPr>
              <a:lnSpc>
                <a:spcPct val="150000"/>
              </a:lnSpc>
            </a:pPr>
            <a:r>
              <a:rPr lang="en-US" altLang="zh-CN" sz="1600" dirty="0">
                <a:solidFill>
                  <a:srgbClr val="0070C0"/>
                </a:solidFill>
              </a:rPr>
              <a:t> 4.</a:t>
            </a:r>
            <a:r>
              <a:rPr lang="zh-CN" altLang="en-US" sz="1600" dirty="0">
                <a:solidFill>
                  <a:srgbClr val="0070C0"/>
                </a:solidFill>
              </a:rPr>
              <a:t>熟悉</a:t>
            </a:r>
            <a:r>
              <a:rPr lang="en-US" altLang="zh-CN" sz="1600" dirty="0">
                <a:solidFill>
                  <a:srgbClr val="0070C0"/>
                </a:solidFill>
              </a:rPr>
              <a:t>ABB</a:t>
            </a:r>
            <a:r>
              <a:rPr lang="zh-CN" altLang="en-US" sz="1600" dirty="0">
                <a:solidFill>
                  <a:srgbClr val="0070C0"/>
                </a:solidFill>
              </a:rPr>
              <a:t>工业机器人</a:t>
            </a:r>
            <a:r>
              <a:rPr lang="en-US" altLang="zh-CN" sz="1600" dirty="0">
                <a:solidFill>
                  <a:srgbClr val="0070C0"/>
                </a:solidFill>
              </a:rPr>
              <a:t>Socket</a:t>
            </a:r>
            <a:r>
              <a:rPr lang="zh-CN" altLang="en-US" sz="1600" dirty="0">
                <a:solidFill>
                  <a:srgbClr val="0070C0"/>
                </a:solidFill>
              </a:rPr>
              <a:t>客户端编程方法；</a:t>
            </a:r>
          </a:p>
          <a:p>
            <a:pPr>
              <a:lnSpc>
                <a:spcPct val="150000"/>
              </a:lnSpc>
            </a:pPr>
            <a:r>
              <a:rPr lang="en-US" altLang="zh-CN" sz="1600" dirty="0">
                <a:solidFill>
                  <a:srgbClr val="0070C0"/>
                </a:solidFill>
              </a:rPr>
              <a:t> 5.</a:t>
            </a:r>
            <a:r>
              <a:rPr lang="zh-CN" altLang="en-US" sz="1600" dirty="0">
                <a:solidFill>
                  <a:srgbClr val="0070C0"/>
                </a:solidFill>
              </a:rPr>
              <a:t>理解</a:t>
            </a:r>
            <a:r>
              <a:rPr lang="en-US" altLang="zh-CN" sz="1600" dirty="0">
                <a:solidFill>
                  <a:srgbClr val="0070C0"/>
                </a:solidFill>
              </a:rPr>
              <a:t>ABB</a:t>
            </a:r>
            <a:r>
              <a:rPr lang="zh-CN" altLang="en-US" sz="1600" dirty="0">
                <a:solidFill>
                  <a:srgbClr val="0070C0"/>
                </a:solidFill>
              </a:rPr>
              <a:t>工业机器人与西门子</a:t>
            </a:r>
            <a:r>
              <a:rPr lang="en-US" altLang="zh-CN" sz="1600" dirty="0">
                <a:solidFill>
                  <a:srgbClr val="0070C0"/>
                </a:solidFill>
              </a:rPr>
              <a:t>PLC</a:t>
            </a:r>
            <a:r>
              <a:rPr lang="zh-CN" altLang="en-US" sz="1600" dirty="0">
                <a:solidFill>
                  <a:srgbClr val="0070C0"/>
                </a:solidFill>
              </a:rPr>
              <a:t>的</a:t>
            </a:r>
            <a:r>
              <a:rPr lang="en-US" altLang="zh-CN" sz="1600" dirty="0">
                <a:solidFill>
                  <a:srgbClr val="0070C0"/>
                </a:solidFill>
              </a:rPr>
              <a:t>Socket</a:t>
            </a:r>
            <a:r>
              <a:rPr lang="zh-CN" altLang="en-US" sz="1600" dirty="0">
                <a:solidFill>
                  <a:srgbClr val="0070C0"/>
                </a:solidFill>
              </a:rPr>
              <a:t>通信应用开发流程；</a:t>
            </a:r>
          </a:p>
          <a:p>
            <a:pPr>
              <a:lnSpc>
                <a:spcPct val="150000"/>
              </a:lnSpc>
            </a:pPr>
            <a:r>
              <a:rPr lang="en-US" altLang="zh-CN" sz="1600" dirty="0">
                <a:solidFill>
                  <a:srgbClr val="0070C0"/>
                </a:solidFill>
              </a:rPr>
              <a:t> 6.</a:t>
            </a:r>
            <a:r>
              <a:rPr lang="zh-CN" altLang="en-US" sz="1600" dirty="0">
                <a:solidFill>
                  <a:srgbClr val="0070C0"/>
                </a:solidFill>
              </a:rPr>
              <a:t>培育善于因时制宜、开拓创新思维能力。</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424730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11932084-065B-4754-95FC-880D1DC2393C}"/>
              </a:ext>
            </a:extLst>
          </p:cNvPr>
          <p:cNvSpPr txBox="1"/>
          <p:nvPr/>
        </p:nvSpPr>
        <p:spPr>
          <a:xfrm>
            <a:off x="607103" y="501290"/>
            <a:ext cx="8280000" cy="2318583"/>
          </a:xfrm>
          <a:prstGeom prst="rect">
            <a:avLst/>
          </a:prstGeom>
          <a:noFill/>
        </p:spPr>
        <p:txBody>
          <a:bodyPr wrap="square" rtlCol="0">
            <a:spAutoFit/>
          </a:bodyPr>
          <a:lstStyle/>
          <a:p>
            <a:pPr>
              <a:lnSpc>
                <a:spcPct val="150000"/>
              </a:lnSpc>
            </a:pPr>
            <a:r>
              <a:rPr lang="en-US" altLang="zh-CN" sz="1800" dirty="0">
                <a:solidFill>
                  <a:srgbClr val="FF0000"/>
                </a:solidFill>
              </a:rPr>
              <a:t>4.3.1 Socket</a:t>
            </a:r>
            <a:r>
              <a:rPr lang="zh-CN" altLang="en-US" sz="1800" dirty="0">
                <a:solidFill>
                  <a:srgbClr val="FF0000"/>
                </a:solidFill>
              </a:rPr>
              <a:t>通信简介</a:t>
            </a:r>
          </a:p>
          <a:p>
            <a:pPr>
              <a:lnSpc>
                <a:spcPct val="150000"/>
              </a:lnSpc>
            </a:pPr>
            <a:r>
              <a:rPr lang="en-US" altLang="zh-CN" sz="1600" dirty="0">
                <a:solidFill>
                  <a:srgbClr val="FF0000"/>
                </a:solidFill>
              </a:rPr>
              <a:t>         Socket</a:t>
            </a:r>
            <a:r>
              <a:rPr lang="zh-CN" altLang="en-US" sz="1600" dirty="0">
                <a:solidFill>
                  <a:srgbClr val="FF0000"/>
                </a:solidFill>
              </a:rPr>
              <a:t>称为套接字，包括</a:t>
            </a:r>
            <a:r>
              <a:rPr lang="en-US" altLang="zh-CN" sz="1600" dirty="0">
                <a:solidFill>
                  <a:srgbClr val="FF0000"/>
                </a:solidFill>
              </a:rPr>
              <a:t>IP</a:t>
            </a:r>
            <a:r>
              <a:rPr lang="zh-CN" altLang="en-US" sz="1600" dirty="0">
                <a:solidFill>
                  <a:srgbClr val="FF0000"/>
                </a:solidFill>
              </a:rPr>
              <a:t>地址和</a:t>
            </a:r>
            <a:r>
              <a:rPr lang="en-US" altLang="zh-CN" sz="1600" dirty="0">
                <a:solidFill>
                  <a:srgbClr val="FF0000"/>
                </a:solidFill>
              </a:rPr>
              <a:t>Port</a:t>
            </a:r>
            <a:r>
              <a:rPr lang="zh-CN" altLang="en-US" sz="1600" dirty="0">
                <a:solidFill>
                  <a:srgbClr val="FF0000"/>
                </a:solidFill>
              </a:rPr>
              <a:t>端口</a:t>
            </a:r>
            <a:r>
              <a:rPr lang="zh-CN" altLang="en-US" sz="1600" dirty="0">
                <a:solidFill>
                  <a:srgbClr val="0070C0"/>
                </a:solidFill>
              </a:rPr>
              <a:t>，提供向应用层传送数据包的机制。它是网络环境中进程间通信的应用程序编程接口（</a:t>
            </a:r>
            <a:r>
              <a:rPr lang="en-US" altLang="zh-CN" sz="1600" dirty="0">
                <a:solidFill>
                  <a:srgbClr val="0070C0"/>
                </a:solidFill>
              </a:rPr>
              <a:t>API</a:t>
            </a:r>
            <a:r>
              <a:rPr lang="zh-CN" altLang="en-US" sz="1600" dirty="0">
                <a:solidFill>
                  <a:srgbClr val="0070C0"/>
                </a:solidFill>
              </a:rPr>
              <a:t>），也是可以被命名和寻址的通信端点，使用中的每一个套接字都有其类型和一个与之相连进程。通信时其中一个网络应用程序将要传输的一段信息写入它所在主机的 </a:t>
            </a:r>
            <a:r>
              <a:rPr lang="en-US" altLang="zh-CN" sz="1600" dirty="0">
                <a:solidFill>
                  <a:srgbClr val="0070C0"/>
                </a:solidFill>
              </a:rPr>
              <a:t>Socket</a:t>
            </a:r>
            <a:r>
              <a:rPr lang="zh-CN" altLang="en-US" sz="1600" dirty="0">
                <a:solidFill>
                  <a:srgbClr val="0070C0"/>
                </a:solidFill>
              </a:rPr>
              <a:t>中，该 </a:t>
            </a:r>
            <a:r>
              <a:rPr lang="en-US" altLang="zh-CN" sz="1600" dirty="0">
                <a:solidFill>
                  <a:srgbClr val="0070C0"/>
                </a:solidFill>
              </a:rPr>
              <a:t>Socket</a:t>
            </a:r>
            <a:r>
              <a:rPr lang="zh-CN" altLang="en-US" sz="1600" dirty="0">
                <a:solidFill>
                  <a:srgbClr val="0070C0"/>
                </a:solidFill>
              </a:rPr>
              <a:t>通过与网卡相连的传输介质将这段信息送到另外一台主机的</a:t>
            </a:r>
            <a:r>
              <a:rPr lang="en-US" altLang="zh-CN" sz="1600" dirty="0">
                <a:solidFill>
                  <a:srgbClr val="0070C0"/>
                </a:solidFill>
              </a:rPr>
              <a:t>Socket</a:t>
            </a:r>
            <a:r>
              <a:rPr lang="zh-CN" altLang="en-US" sz="1600" dirty="0">
                <a:solidFill>
                  <a:srgbClr val="0070C0"/>
                </a:solidFill>
              </a:rPr>
              <a:t>中，使对方能够接收到这段信息。</a:t>
            </a:r>
          </a:p>
        </p:txBody>
      </p:sp>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Tree>
    <p:extLst>
      <p:ext uri="{BB962C8B-B14F-4D97-AF65-F5344CB8AC3E}">
        <p14:creationId xmlns:p14="http://schemas.microsoft.com/office/powerpoint/2010/main" val="583681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C5E3C3A9-7000-44E5-823C-BD846FE88010}"/>
              </a:ext>
            </a:extLst>
          </p:cNvPr>
          <p:cNvSpPr txBox="1"/>
          <p:nvPr/>
        </p:nvSpPr>
        <p:spPr>
          <a:xfrm>
            <a:off x="607103" y="501290"/>
            <a:ext cx="8280000" cy="1164421"/>
          </a:xfrm>
          <a:prstGeom prst="rect">
            <a:avLst/>
          </a:prstGeom>
          <a:noFill/>
        </p:spPr>
        <p:txBody>
          <a:bodyPr wrap="square" rtlCol="0">
            <a:spAutoFit/>
          </a:bodyPr>
          <a:lstStyle/>
          <a:p>
            <a:pPr>
              <a:lnSpc>
                <a:spcPct val="150000"/>
              </a:lnSpc>
            </a:pPr>
            <a:r>
              <a:rPr lang="en-US" altLang="zh-CN" sz="1600" dirty="0">
                <a:solidFill>
                  <a:srgbClr val="0070C0"/>
                </a:solidFill>
              </a:rPr>
              <a:t>         ABB</a:t>
            </a:r>
            <a:r>
              <a:rPr lang="zh-CN" altLang="en-US" sz="1600" dirty="0">
                <a:solidFill>
                  <a:srgbClr val="0070C0"/>
                </a:solidFill>
              </a:rPr>
              <a:t>工业机器人使用</a:t>
            </a:r>
            <a:r>
              <a:rPr lang="en-US" altLang="zh-CN" sz="1600" dirty="0">
                <a:solidFill>
                  <a:srgbClr val="0070C0"/>
                </a:solidFill>
              </a:rPr>
              <a:t>Socket</a:t>
            </a:r>
            <a:r>
              <a:rPr lang="zh-CN" altLang="en-US" sz="1600" dirty="0">
                <a:solidFill>
                  <a:srgbClr val="0070C0"/>
                </a:solidFill>
              </a:rPr>
              <a:t>通信，需要有</a:t>
            </a:r>
            <a:r>
              <a:rPr lang="en-US" altLang="zh-CN" sz="1600" dirty="0">
                <a:solidFill>
                  <a:srgbClr val="FF0000"/>
                </a:solidFill>
              </a:rPr>
              <a:t>616-1 PC interface</a:t>
            </a:r>
            <a:r>
              <a:rPr lang="zh-CN" altLang="en-US" sz="1600" dirty="0">
                <a:solidFill>
                  <a:srgbClr val="FF0000"/>
                </a:solidFill>
              </a:rPr>
              <a:t>选项</a:t>
            </a:r>
            <a:r>
              <a:rPr lang="zh-CN" altLang="en-US" sz="1600" dirty="0">
                <a:solidFill>
                  <a:srgbClr val="0070C0"/>
                </a:solidFill>
              </a:rPr>
              <a:t>，应用</a:t>
            </a:r>
            <a:r>
              <a:rPr lang="en-US" altLang="zh-CN" sz="1600" dirty="0">
                <a:solidFill>
                  <a:srgbClr val="0070C0"/>
                </a:solidFill>
              </a:rPr>
              <a:t>Socket</a:t>
            </a:r>
            <a:r>
              <a:rPr lang="zh-CN" altLang="en-US" sz="1600" dirty="0">
                <a:solidFill>
                  <a:srgbClr val="0070C0"/>
                </a:solidFill>
              </a:rPr>
              <a:t>通信，机器人应用</a:t>
            </a:r>
            <a:r>
              <a:rPr lang="en-US" altLang="zh-CN" sz="1600" dirty="0">
                <a:solidFill>
                  <a:srgbClr val="0070C0"/>
                </a:solidFill>
              </a:rPr>
              <a:t>RAPID</a:t>
            </a:r>
            <a:r>
              <a:rPr lang="zh-CN" altLang="en-US" sz="1600" dirty="0">
                <a:solidFill>
                  <a:srgbClr val="0070C0"/>
                </a:solidFill>
              </a:rPr>
              <a:t>程序能够与计算机、</a:t>
            </a:r>
            <a:r>
              <a:rPr lang="en-US" altLang="zh-CN" sz="1600" dirty="0">
                <a:solidFill>
                  <a:srgbClr val="0070C0"/>
                </a:solidFill>
              </a:rPr>
              <a:t>PLC</a:t>
            </a:r>
            <a:r>
              <a:rPr lang="zh-CN" altLang="en-US" sz="1600" dirty="0">
                <a:solidFill>
                  <a:srgbClr val="0070C0"/>
                </a:solidFill>
              </a:rPr>
              <a:t>、智能相机等进行网络通信：传送控制指令并接受信息反馈等。</a:t>
            </a:r>
            <a:endParaRPr lang="en-US" altLang="zh-CN" sz="1600" dirty="0">
              <a:solidFill>
                <a:srgbClr val="0070C0"/>
              </a:solidFill>
            </a:endParaRPr>
          </a:p>
        </p:txBody>
      </p:sp>
      <p:graphicFrame>
        <p:nvGraphicFramePr>
          <p:cNvPr id="3" name="对象 2">
            <a:extLst>
              <a:ext uri="{FF2B5EF4-FFF2-40B4-BE49-F238E27FC236}">
                <a16:creationId xmlns:a16="http://schemas.microsoft.com/office/drawing/2014/main" id="{2566B97F-139C-4A9F-936C-790026A65118}"/>
              </a:ext>
            </a:extLst>
          </p:cNvPr>
          <p:cNvGraphicFramePr>
            <a:graphicFrameLocks noChangeAspect="1"/>
          </p:cNvGraphicFramePr>
          <p:nvPr>
            <p:extLst>
              <p:ext uri="{D42A27DB-BD31-4B8C-83A1-F6EECF244321}">
                <p14:modId xmlns:p14="http://schemas.microsoft.com/office/powerpoint/2010/main" val="1467346049"/>
              </p:ext>
            </p:extLst>
          </p:nvPr>
        </p:nvGraphicFramePr>
        <p:xfrm>
          <a:off x="2683239" y="1665711"/>
          <a:ext cx="3916363" cy="2613025"/>
        </p:xfrm>
        <a:graphic>
          <a:graphicData uri="http://schemas.openxmlformats.org/presentationml/2006/ole">
            <mc:AlternateContent xmlns:mc="http://schemas.openxmlformats.org/markup-compatibility/2006">
              <mc:Choice xmlns:v="urn:schemas-microsoft-com:vml" Requires="v">
                <p:oleObj name="Visio" r:id="rId2" imgW="3908649" imgH="2620322" progId="Visio.Drawing.11">
                  <p:embed/>
                </p:oleObj>
              </mc:Choice>
              <mc:Fallback>
                <p:oleObj name="Visio" r:id="rId2" imgW="3908649" imgH="2620322" progId="Visio.Drawing.11">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3239" y="1665711"/>
                        <a:ext cx="3916363" cy="2613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80259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15D73D6A-D1C8-4DBA-B63E-59410961E2F2}"/>
              </a:ext>
            </a:extLst>
          </p:cNvPr>
          <p:cNvSpPr txBox="1"/>
          <p:nvPr/>
        </p:nvSpPr>
        <p:spPr>
          <a:xfrm>
            <a:off x="607103" y="501290"/>
            <a:ext cx="8280000" cy="3795911"/>
          </a:xfrm>
          <a:prstGeom prst="rect">
            <a:avLst/>
          </a:prstGeom>
          <a:noFill/>
        </p:spPr>
        <p:txBody>
          <a:bodyPr wrap="square" rtlCol="0">
            <a:spAutoFit/>
          </a:bodyPr>
          <a:lstStyle/>
          <a:p>
            <a:pPr>
              <a:lnSpc>
                <a:spcPct val="150000"/>
              </a:lnSpc>
            </a:pPr>
            <a:r>
              <a:rPr lang="en-US" altLang="zh-CN" sz="1800" dirty="0">
                <a:solidFill>
                  <a:srgbClr val="FF0000"/>
                </a:solidFill>
              </a:rPr>
              <a:t>4.3.2 Socket</a:t>
            </a:r>
            <a:r>
              <a:rPr lang="zh-CN" altLang="en-US" sz="1800" dirty="0">
                <a:solidFill>
                  <a:srgbClr val="FF0000"/>
                </a:solidFill>
              </a:rPr>
              <a:t>通信网络设置</a:t>
            </a:r>
          </a:p>
          <a:p>
            <a:pPr>
              <a:lnSpc>
                <a:spcPct val="150000"/>
              </a:lnSpc>
            </a:pPr>
            <a:r>
              <a:rPr lang="en-US" altLang="zh-CN" sz="1600" dirty="0">
                <a:solidFill>
                  <a:srgbClr val="0070C0"/>
                </a:solidFill>
              </a:rPr>
              <a:t>1.</a:t>
            </a:r>
            <a:r>
              <a:rPr lang="zh-CN" altLang="en-US" sz="1600" dirty="0">
                <a:solidFill>
                  <a:srgbClr val="0070C0"/>
                </a:solidFill>
              </a:rPr>
              <a:t>网口选择与</a:t>
            </a:r>
            <a:r>
              <a:rPr lang="en-US" altLang="zh-CN" sz="1600" dirty="0">
                <a:solidFill>
                  <a:srgbClr val="0070C0"/>
                </a:solidFill>
              </a:rPr>
              <a:t>IP</a:t>
            </a:r>
            <a:r>
              <a:rPr lang="zh-CN" altLang="en-US" sz="1600" dirty="0">
                <a:solidFill>
                  <a:srgbClr val="0070C0"/>
                </a:solidFill>
              </a:rPr>
              <a:t>地址设置</a:t>
            </a:r>
          </a:p>
          <a:p>
            <a:pPr>
              <a:lnSpc>
                <a:spcPct val="150000"/>
              </a:lnSpc>
            </a:pPr>
            <a:r>
              <a:rPr lang="en-US" altLang="zh-CN" sz="1600" dirty="0">
                <a:solidFill>
                  <a:srgbClr val="0070C0"/>
                </a:solidFill>
              </a:rPr>
              <a:t>         Socket</a:t>
            </a:r>
            <a:r>
              <a:rPr lang="zh-CN" altLang="en-US" sz="1600" dirty="0">
                <a:solidFill>
                  <a:srgbClr val="0070C0"/>
                </a:solidFill>
              </a:rPr>
              <a:t>通信使用</a:t>
            </a:r>
            <a:r>
              <a:rPr lang="en-US" altLang="zh-CN" sz="1600" dirty="0">
                <a:solidFill>
                  <a:srgbClr val="0070C0"/>
                </a:solidFill>
              </a:rPr>
              <a:t>TCP/IP</a:t>
            </a:r>
            <a:r>
              <a:rPr lang="zh-CN" altLang="en-US" sz="1600" dirty="0">
                <a:solidFill>
                  <a:srgbClr val="0070C0"/>
                </a:solidFill>
              </a:rPr>
              <a:t>协议，通常使用机器人控制器的</a:t>
            </a:r>
            <a:r>
              <a:rPr lang="en-US" altLang="zh-CN" sz="1600" dirty="0">
                <a:solidFill>
                  <a:srgbClr val="FF0000"/>
                </a:solidFill>
              </a:rPr>
              <a:t>WAN</a:t>
            </a:r>
            <a:r>
              <a:rPr lang="zh-CN" altLang="en-US" sz="1600" dirty="0">
                <a:solidFill>
                  <a:srgbClr val="FF0000"/>
                </a:solidFill>
              </a:rPr>
              <a:t>口、</a:t>
            </a:r>
            <a:r>
              <a:rPr lang="en-US" altLang="zh-CN" sz="1600" dirty="0">
                <a:solidFill>
                  <a:srgbClr val="FF0000"/>
                </a:solidFill>
              </a:rPr>
              <a:t>LAN3</a:t>
            </a:r>
            <a:r>
              <a:rPr lang="zh-CN" altLang="en-US" sz="1600" dirty="0">
                <a:solidFill>
                  <a:srgbClr val="FF0000"/>
                </a:solidFill>
              </a:rPr>
              <a:t>口或</a:t>
            </a:r>
            <a:r>
              <a:rPr lang="en-US" altLang="zh-CN" sz="1600" dirty="0">
                <a:solidFill>
                  <a:srgbClr val="FF0000"/>
                </a:solidFill>
              </a:rPr>
              <a:t>Service Port</a:t>
            </a:r>
            <a:r>
              <a:rPr lang="zh-CN" altLang="en-US" sz="1600" dirty="0">
                <a:solidFill>
                  <a:srgbClr val="FF0000"/>
                </a:solidFill>
              </a:rPr>
              <a:t>服务端口</a:t>
            </a:r>
            <a:r>
              <a:rPr lang="zh-CN" altLang="en-US" sz="1600" dirty="0">
                <a:solidFill>
                  <a:srgbClr val="0070C0"/>
                </a:solidFill>
              </a:rPr>
              <a:t>。由于服务端口的</a:t>
            </a:r>
            <a:r>
              <a:rPr lang="en-US" altLang="zh-CN" sz="1600" dirty="0">
                <a:solidFill>
                  <a:srgbClr val="0070C0"/>
                </a:solidFill>
              </a:rPr>
              <a:t>IP</a:t>
            </a:r>
            <a:r>
              <a:rPr lang="zh-CN" altLang="en-US" sz="1600" dirty="0">
                <a:solidFill>
                  <a:srgbClr val="0070C0"/>
                </a:solidFill>
              </a:rPr>
              <a:t>地址为固定值</a:t>
            </a:r>
            <a:r>
              <a:rPr lang="en-US" altLang="zh-CN" sz="1600" dirty="0">
                <a:solidFill>
                  <a:srgbClr val="0070C0"/>
                </a:solidFill>
              </a:rPr>
              <a:t>192.168.125.1</a:t>
            </a:r>
            <a:r>
              <a:rPr lang="zh-CN" altLang="en-US" sz="1600" dirty="0">
                <a:solidFill>
                  <a:srgbClr val="0070C0"/>
                </a:solidFill>
              </a:rPr>
              <a:t>，</a:t>
            </a:r>
            <a:r>
              <a:rPr lang="en-US" altLang="zh-CN" sz="1600" dirty="0">
                <a:solidFill>
                  <a:srgbClr val="0070C0"/>
                </a:solidFill>
              </a:rPr>
              <a:t>PC</a:t>
            </a:r>
            <a:r>
              <a:rPr lang="zh-CN" altLang="en-US" sz="1600" dirty="0">
                <a:solidFill>
                  <a:srgbClr val="0070C0"/>
                </a:solidFill>
              </a:rPr>
              <a:t>端若要连接服务端口，可以将</a:t>
            </a:r>
            <a:r>
              <a:rPr lang="en-US" altLang="zh-CN" sz="1600" dirty="0">
                <a:solidFill>
                  <a:srgbClr val="0070C0"/>
                </a:solidFill>
              </a:rPr>
              <a:t>IP</a:t>
            </a:r>
            <a:r>
              <a:rPr lang="zh-CN" altLang="en-US" sz="1600" dirty="0">
                <a:solidFill>
                  <a:srgbClr val="0070C0"/>
                </a:solidFill>
              </a:rPr>
              <a:t>设为自动获取，也可以将</a:t>
            </a:r>
            <a:r>
              <a:rPr lang="en-US" altLang="zh-CN" sz="1600" dirty="0">
                <a:solidFill>
                  <a:srgbClr val="0070C0"/>
                </a:solidFill>
              </a:rPr>
              <a:t>IP</a:t>
            </a:r>
            <a:r>
              <a:rPr lang="zh-CN" altLang="en-US" sz="1600" dirty="0">
                <a:solidFill>
                  <a:srgbClr val="0070C0"/>
                </a:solidFill>
              </a:rPr>
              <a:t>设为</a:t>
            </a:r>
            <a:r>
              <a:rPr lang="en-US" altLang="zh-CN" sz="1600" dirty="0">
                <a:solidFill>
                  <a:srgbClr val="0070C0"/>
                </a:solidFill>
              </a:rPr>
              <a:t>192.168.125.X</a:t>
            </a:r>
            <a:r>
              <a:rPr lang="zh-CN" altLang="en-US" sz="1600" dirty="0">
                <a:solidFill>
                  <a:srgbClr val="0070C0"/>
                </a:solidFill>
              </a:rPr>
              <a:t>某一地址，</a:t>
            </a:r>
            <a:endParaRPr lang="en-US" altLang="zh-CN" sz="1600" dirty="0">
              <a:solidFill>
                <a:srgbClr val="0070C0"/>
              </a:solidFill>
            </a:endParaRPr>
          </a:p>
          <a:p>
            <a:pPr>
              <a:lnSpc>
                <a:spcPct val="150000"/>
              </a:lnSpc>
            </a:pPr>
            <a:r>
              <a:rPr lang="zh-CN" altLang="en-US" sz="1600" dirty="0">
                <a:solidFill>
                  <a:srgbClr val="0070C0"/>
                </a:solidFill>
              </a:rPr>
              <a:t>其中</a:t>
            </a:r>
            <a:r>
              <a:rPr lang="en-US" altLang="zh-CN" sz="1600" dirty="0">
                <a:solidFill>
                  <a:srgbClr val="0070C0"/>
                </a:solidFill>
              </a:rPr>
              <a:t>X</a:t>
            </a:r>
            <a:r>
              <a:rPr lang="zh-CN" altLang="en-US" sz="1600" dirty="0">
                <a:solidFill>
                  <a:srgbClr val="0070C0"/>
                </a:solidFill>
              </a:rPr>
              <a:t>取值范围为</a:t>
            </a:r>
            <a:r>
              <a:rPr lang="en-US" altLang="zh-CN" sz="1600" dirty="0">
                <a:solidFill>
                  <a:srgbClr val="0070C0"/>
                </a:solidFill>
              </a:rPr>
              <a:t>2</a:t>
            </a:r>
            <a:r>
              <a:rPr lang="zh-CN" altLang="en-US" sz="1600" dirty="0">
                <a:solidFill>
                  <a:srgbClr val="0070C0"/>
                </a:solidFill>
              </a:rPr>
              <a:t>～</a:t>
            </a:r>
            <a:r>
              <a:rPr lang="en-US" altLang="zh-CN" sz="1600" dirty="0">
                <a:solidFill>
                  <a:srgbClr val="0070C0"/>
                </a:solidFill>
              </a:rPr>
              <a:t>254</a:t>
            </a:r>
            <a:r>
              <a:rPr lang="zh-CN" altLang="en-US" sz="1600" dirty="0">
                <a:solidFill>
                  <a:srgbClr val="0070C0"/>
                </a:solidFill>
              </a:rPr>
              <a:t>。</a:t>
            </a:r>
            <a:endParaRPr lang="en-US" altLang="zh-CN" sz="1600" dirty="0">
              <a:solidFill>
                <a:srgbClr val="0070C0"/>
              </a:solidFill>
            </a:endParaRPr>
          </a:p>
          <a:p>
            <a:pPr>
              <a:lnSpc>
                <a:spcPct val="150000"/>
              </a:lnSpc>
            </a:pPr>
            <a:r>
              <a:rPr lang="zh-CN" altLang="en-US" sz="1600" dirty="0">
                <a:solidFill>
                  <a:srgbClr val="0070C0"/>
                </a:solidFill>
              </a:rPr>
              <a:t>         以</a:t>
            </a:r>
            <a:r>
              <a:rPr lang="en-US" altLang="zh-CN" sz="1600" dirty="0">
                <a:solidFill>
                  <a:srgbClr val="FF0000"/>
                </a:solidFill>
              </a:rPr>
              <a:t>LAN3</a:t>
            </a:r>
            <a:r>
              <a:rPr lang="zh-CN" altLang="en-US" sz="1600" dirty="0">
                <a:solidFill>
                  <a:srgbClr val="FF0000"/>
                </a:solidFill>
              </a:rPr>
              <a:t>口的设置</a:t>
            </a:r>
            <a:r>
              <a:rPr lang="zh-CN" altLang="en-US" sz="1600" dirty="0">
                <a:solidFill>
                  <a:srgbClr val="0070C0"/>
                </a:solidFill>
              </a:rPr>
              <a:t>为例：进入“控制面板</a:t>
            </a:r>
            <a:r>
              <a:rPr lang="en-US" altLang="zh-CN" sz="1600" dirty="0">
                <a:solidFill>
                  <a:srgbClr val="0070C0"/>
                </a:solidFill>
              </a:rPr>
              <a:t>-</a:t>
            </a:r>
            <a:r>
              <a:rPr lang="zh-CN" altLang="en-US" sz="1600" dirty="0">
                <a:solidFill>
                  <a:srgbClr val="0070C0"/>
                </a:solidFill>
              </a:rPr>
              <a:t>配置”，</a:t>
            </a:r>
            <a:endParaRPr lang="en-US" altLang="zh-CN" sz="1600" dirty="0">
              <a:solidFill>
                <a:srgbClr val="0070C0"/>
              </a:solidFill>
            </a:endParaRPr>
          </a:p>
          <a:p>
            <a:pPr>
              <a:lnSpc>
                <a:spcPct val="150000"/>
              </a:lnSpc>
            </a:pPr>
            <a:r>
              <a:rPr lang="zh-CN" altLang="en-US" sz="1600" dirty="0">
                <a:solidFill>
                  <a:srgbClr val="0070C0"/>
                </a:solidFill>
              </a:rPr>
              <a:t>主题选择“</a:t>
            </a:r>
            <a:r>
              <a:rPr lang="en-US" altLang="zh-CN" sz="1600" dirty="0">
                <a:solidFill>
                  <a:srgbClr val="0070C0"/>
                </a:solidFill>
              </a:rPr>
              <a:t>Communication”</a:t>
            </a:r>
            <a:r>
              <a:rPr lang="zh-CN" altLang="en-US" sz="1600" dirty="0">
                <a:solidFill>
                  <a:srgbClr val="0070C0"/>
                </a:solidFill>
              </a:rPr>
              <a:t>（通信）</a:t>
            </a:r>
            <a:r>
              <a:rPr lang="en-US" altLang="zh-CN" sz="1600" dirty="0">
                <a:solidFill>
                  <a:srgbClr val="0070C0"/>
                </a:solidFill>
              </a:rPr>
              <a:t>-&gt; </a:t>
            </a:r>
            <a:r>
              <a:rPr lang="zh-CN" altLang="en-US" sz="1600" dirty="0">
                <a:solidFill>
                  <a:srgbClr val="0070C0"/>
                </a:solidFill>
              </a:rPr>
              <a:t>选择“</a:t>
            </a:r>
            <a:r>
              <a:rPr lang="en-US" altLang="zh-CN" sz="1600" dirty="0">
                <a:solidFill>
                  <a:srgbClr val="0070C0"/>
                </a:solidFill>
              </a:rPr>
              <a:t>IP Setting”</a:t>
            </a:r>
          </a:p>
          <a:p>
            <a:pPr>
              <a:lnSpc>
                <a:spcPct val="150000"/>
              </a:lnSpc>
            </a:pPr>
            <a:r>
              <a:rPr lang="zh-CN" altLang="en-US" sz="1600" dirty="0">
                <a:solidFill>
                  <a:srgbClr val="0070C0"/>
                </a:solidFill>
              </a:rPr>
              <a:t>并双击打开</a:t>
            </a:r>
            <a:r>
              <a:rPr lang="en-US" altLang="zh-CN" sz="1600" dirty="0">
                <a:solidFill>
                  <a:srgbClr val="0070C0"/>
                </a:solidFill>
              </a:rPr>
              <a:t>-&gt;</a:t>
            </a:r>
            <a:r>
              <a:rPr lang="zh-CN" altLang="en-US" sz="1600" dirty="0">
                <a:solidFill>
                  <a:srgbClr val="0070C0"/>
                </a:solidFill>
              </a:rPr>
              <a:t>点击“添加”，设置</a:t>
            </a:r>
            <a:r>
              <a:rPr lang="en-US" altLang="zh-CN" sz="1600" dirty="0">
                <a:solidFill>
                  <a:srgbClr val="0070C0"/>
                </a:solidFill>
              </a:rPr>
              <a:t>IP</a:t>
            </a:r>
            <a:r>
              <a:rPr lang="zh-CN" altLang="en-US" sz="1600" dirty="0">
                <a:solidFill>
                  <a:srgbClr val="0070C0"/>
                </a:solidFill>
              </a:rPr>
              <a:t>、子网掩码、网口</a:t>
            </a:r>
            <a:endParaRPr lang="en-US" altLang="zh-CN" sz="1600" dirty="0">
              <a:solidFill>
                <a:srgbClr val="0070C0"/>
              </a:solidFill>
            </a:endParaRPr>
          </a:p>
          <a:p>
            <a:pPr>
              <a:lnSpc>
                <a:spcPct val="150000"/>
              </a:lnSpc>
            </a:pPr>
            <a:r>
              <a:rPr lang="zh-CN" altLang="en-US" sz="1600" dirty="0">
                <a:solidFill>
                  <a:srgbClr val="0070C0"/>
                </a:solidFill>
              </a:rPr>
              <a:t>（</a:t>
            </a:r>
            <a:r>
              <a:rPr lang="en-US" altLang="zh-CN" sz="1600" dirty="0">
                <a:solidFill>
                  <a:srgbClr val="0070C0"/>
                </a:solidFill>
              </a:rPr>
              <a:t>Interface</a:t>
            </a:r>
            <a:r>
              <a:rPr lang="zh-CN" altLang="en-US" sz="1600" dirty="0">
                <a:solidFill>
                  <a:srgbClr val="0070C0"/>
                </a:solidFill>
              </a:rPr>
              <a:t>）选择</a:t>
            </a:r>
            <a:r>
              <a:rPr lang="en-US" altLang="zh-CN" sz="1600" dirty="0">
                <a:solidFill>
                  <a:srgbClr val="0070C0"/>
                </a:solidFill>
              </a:rPr>
              <a:t>WAN3</a:t>
            </a:r>
            <a:r>
              <a:rPr lang="zh-CN" altLang="en-US" sz="1600" dirty="0">
                <a:solidFill>
                  <a:srgbClr val="0070C0"/>
                </a:solidFill>
              </a:rPr>
              <a:t>。</a:t>
            </a:r>
          </a:p>
        </p:txBody>
      </p:sp>
      <p:pic>
        <p:nvPicPr>
          <p:cNvPr id="6" name="图片 5">
            <a:extLst>
              <a:ext uri="{FF2B5EF4-FFF2-40B4-BE49-F238E27FC236}">
                <a16:creationId xmlns:a16="http://schemas.microsoft.com/office/drawing/2014/main" id="{69499812-CABE-45C3-A268-3DF08A424AE1}"/>
              </a:ext>
            </a:extLst>
          </p:cNvPr>
          <p:cNvPicPr/>
          <p:nvPr/>
        </p:nvPicPr>
        <p:blipFill rotWithShape="1">
          <a:blip r:embed="rId2"/>
          <a:srcRect l="3517" t="6253" r="54756" b="43439"/>
          <a:stretch/>
        </p:blipFill>
        <p:spPr bwMode="auto">
          <a:xfrm>
            <a:off x="5770407" y="2242280"/>
            <a:ext cx="2879725" cy="19545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73654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03DC36C3-C449-4A95-B1EB-22070284B8C9}"/>
              </a:ext>
            </a:extLst>
          </p:cNvPr>
          <p:cNvSpPr txBox="1"/>
          <p:nvPr/>
        </p:nvSpPr>
        <p:spPr>
          <a:xfrm>
            <a:off x="607103" y="501290"/>
            <a:ext cx="8280000" cy="2687915"/>
          </a:xfrm>
          <a:prstGeom prst="rect">
            <a:avLst/>
          </a:prstGeom>
          <a:noFill/>
        </p:spPr>
        <p:txBody>
          <a:bodyPr wrap="square" rtlCol="0">
            <a:spAutoFit/>
          </a:bodyPr>
          <a:lstStyle/>
          <a:p>
            <a:pPr>
              <a:lnSpc>
                <a:spcPct val="150000"/>
              </a:lnSpc>
            </a:pPr>
            <a:r>
              <a:rPr lang="en-US" altLang="zh-CN" sz="1800" dirty="0">
                <a:solidFill>
                  <a:srgbClr val="FF0000"/>
                </a:solidFill>
              </a:rPr>
              <a:t>2.</a:t>
            </a:r>
            <a:r>
              <a:rPr lang="zh-CN" altLang="en-US" sz="1800" dirty="0">
                <a:solidFill>
                  <a:srgbClr val="FF0000"/>
                </a:solidFill>
              </a:rPr>
              <a:t>同时使用</a:t>
            </a:r>
            <a:r>
              <a:rPr lang="en-US" altLang="zh-CN" sz="1800" dirty="0">
                <a:solidFill>
                  <a:srgbClr val="FF0000"/>
                </a:solidFill>
              </a:rPr>
              <a:t>Socket</a:t>
            </a:r>
            <a:r>
              <a:rPr lang="zh-CN" altLang="en-US" sz="1800" dirty="0">
                <a:solidFill>
                  <a:srgbClr val="FF0000"/>
                </a:solidFill>
              </a:rPr>
              <a:t>与</a:t>
            </a:r>
            <a:r>
              <a:rPr lang="en-US" altLang="zh-CN" sz="1800" dirty="0">
                <a:solidFill>
                  <a:srgbClr val="FF0000"/>
                </a:solidFill>
              </a:rPr>
              <a:t>PROFINET</a:t>
            </a:r>
            <a:r>
              <a:rPr lang="zh-CN" altLang="en-US" sz="1800" dirty="0">
                <a:solidFill>
                  <a:srgbClr val="FF0000"/>
                </a:solidFill>
              </a:rPr>
              <a:t>通信的配置</a:t>
            </a:r>
          </a:p>
          <a:p>
            <a:pPr>
              <a:lnSpc>
                <a:spcPct val="150000"/>
              </a:lnSpc>
            </a:pPr>
            <a:r>
              <a:rPr lang="en-US" altLang="zh-CN" sz="1600" dirty="0">
                <a:solidFill>
                  <a:srgbClr val="FF0000"/>
                </a:solidFill>
              </a:rPr>
              <a:t>        WAN</a:t>
            </a:r>
            <a:r>
              <a:rPr lang="zh-CN" altLang="en-US" sz="1600" dirty="0">
                <a:solidFill>
                  <a:srgbClr val="FF0000"/>
                </a:solidFill>
              </a:rPr>
              <a:t>口可以配置为同时使用</a:t>
            </a:r>
            <a:r>
              <a:rPr lang="en-US" altLang="zh-CN" sz="1600" dirty="0">
                <a:solidFill>
                  <a:srgbClr val="FF0000"/>
                </a:solidFill>
              </a:rPr>
              <a:t>Socket</a:t>
            </a:r>
            <a:r>
              <a:rPr lang="zh-CN" altLang="en-US" sz="1600" dirty="0">
                <a:solidFill>
                  <a:srgbClr val="FF0000"/>
                </a:solidFill>
              </a:rPr>
              <a:t>与</a:t>
            </a:r>
            <a:r>
              <a:rPr lang="en-US" altLang="zh-CN" sz="1600" dirty="0">
                <a:solidFill>
                  <a:srgbClr val="FF0000"/>
                </a:solidFill>
              </a:rPr>
              <a:t>PROFINET</a:t>
            </a:r>
            <a:r>
              <a:rPr lang="zh-CN" altLang="en-US" sz="1600" dirty="0">
                <a:solidFill>
                  <a:srgbClr val="FF0000"/>
                </a:solidFill>
              </a:rPr>
              <a:t>通信，具体步骤如下：</a:t>
            </a:r>
            <a:endParaRPr lang="en-US" altLang="zh-CN" sz="1600" dirty="0">
              <a:solidFill>
                <a:srgbClr val="FF0000"/>
              </a:solidFill>
            </a:endParaRPr>
          </a:p>
          <a:p>
            <a:pPr>
              <a:lnSpc>
                <a:spcPct val="150000"/>
              </a:lnSpc>
            </a:pPr>
            <a:r>
              <a:rPr lang="en-US" altLang="zh-CN" sz="1600" dirty="0">
                <a:solidFill>
                  <a:srgbClr val="0070C0"/>
                </a:solidFill>
              </a:rPr>
              <a:t>        </a:t>
            </a:r>
            <a:r>
              <a:rPr lang="zh-CN" altLang="en-US" sz="1600" dirty="0">
                <a:solidFill>
                  <a:srgbClr val="0070C0"/>
                </a:solidFill>
              </a:rPr>
              <a:t>用</a:t>
            </a:r>
            <a:r>
              <a:rPr lang="en-US" altLang="zh-CN" sz="1600" dirty="0">
                <a:solidFill>
                  <a:srgbClr val="0070C0"/>
                </a:solidFill>
              </a:rPr>
              <a:t>Robot Studio</a:t>
            </a:r>
            <a:r>
              <a:rPr lang="zh-CN" altLang="en-US" sz="1600" dirty="0">
                <a:solidFill>
                  <a:srgbClr val="0070C0"/>
                </a:solidFill>
              </a:rPr>
              <a:t>连接机器人，进入“控制器”</a:t>
            </a:r>
            <a:r>
              <a:rPr lang="en-US" altLang="zh-CN" sz="1600" dirty="0">
                <a:solidFill>
                  <a:srgbClr val="0070C0"/>
                </a:solidFill>
              </a:rPr>
              <a:t>-“</a:t>
            </a:r>
            <a:r>
              <a:rPr lang="zh-CN" altLang="en-US" sz="1600" dirty="0">
                <a:solidFill>
                  <a:srgbClr val="0070C0"/>
                </a:solidFill>
              </a:rPr>
              <a:t>属性”</a:t>
            </a:r>
            <a:r>
              <a:rPr lang="en-US" altLang="zh-CN" sz="1600" dirty="0">
                <a:solidFill>
                  <a:srgbClr val="0070C0"/>
                </a:solidFill>
              </a:rPr>
              <a:t>-“</a:t>
            </a:r>
            <a:r>
              <a:rPr lang="zh-CN" altLang="en-US" sz="1600" dirty="0">
                <a:solidFill>
                  <a:srgbClr val="0070C0"/>
                </a:solidFill>
              </a:rPr>
              <a:t>网络设置”</a:t>
            </a:r>
            <a:r>
              <a:rPr lang="en-US" altLang="zh-CN" sz="1600" dirty="0">
                <a:solidFill>
                  <a:srgbClr val="0070C0"/>
                </a:solidFill>
              </a:rPr>
              <a:t>-&gt; </a:t>
            </a:r>
            <a:r>
              <a:rPr lang="zh-CN" altLang="en-US" sz="1600" dirty="0">
                <a:solidFill>
                  <a:srgbClr val="0070C0"/>
                </a:solidFill>
              </a:rPr>
              <a:t>根据需要设置</a:t>
            </a:r>
            <a:r>
              <a:rPr lang="en-US" altLang="zh-CN" sz="1600" dirty="0">
                <a:solidFill>
                  <a:srgbClr val="0070C0"/>
                </a:solidFill>
              </a:rPr>
              <a:t>IP</a:t>
            </a:r>
            <a:r>
              <a:rPr lang="zh-CN" altLang="en-US" sz="1600" dirty="0">
                <a:solidFill>
                  <a:srgbClr val="0070C0"/>
                </a:solidFill>
              </a:rPr>
              <a:t>，该设置为</a:t>
            </a:r>
            <a:r>
              <a:rPr lang="en-US" altLang="zh-CN" sz="1600" dirty="0">
                <a:solidFill>
                  <a:srgbClr val="0070C0"/>
                </a:solidFill>
              </a:rPr>
              <a:t>WAN</a:t>
            </a:r>
            <a:r>
              <a:rPr lang="zh-CN" altLang="en-US" sz="1600" dirty="0">
                <a:solidFill>
                  <a:srgbClr val="0070C0"/>
                </a:solidFill>
              </a:rPr>
              <a:t>口</a:t>
            </a:r>
            <a:r>
              <a:rPr lang="en-US" altLang="zh-CN" sz="1600" dirty="0">
                <a:solidFill>
                  <a:srgbClr val="0070C0"/>
                </a:solidFill>
              </a:rPr>
              <a:t>IP</a:t>
            </a:r>
            <a:r>
              <a:rPr lang="zh-CN" altLang="en-US" sz="1600" dirty="0">
                <a:solidFill>
                  <a:srgbClr val="0070C0"/>
                </a:solidFill>
              </a:rPr>
              <a:t>地址（例如：</a:t>
            </a:r>
            <a:r>
              <a:rPr lang="en-US" altLang="zh-CN" sz="1600" dirty="0">
                <a:solidFill>
                  <a:srgbClr val="0070C0"/>
                </a:solidFill>
              </a:rPr>
              <a:t>192.168.101.100</a:t>
            </a:r>
            <a:r>
              <a:rPr lang="zh-CN" altLang="en-US" sz="1600" dirty="0">
                <a:solidFill>
                  <a:srgbClr val="0070C0"/>
                </a:solidFill>
              </a:rPr>
              <a:t>），用作</a:t>
            </a:r>
            <a:r>
              <a:rPr lang="en-US" altLang="zh-CN" sz="1600" dirty="0">
                <a:solidFill>
                  <a:srgbClr val="0070C0"/>
                </a:solidFill>
              </a:rPr>
              <a:t>Socket</a:t>
            </a:r>
            <a:r>
              <a:rPr lang="zh-CN" altLang="en-US" sz="1600" dirty="0">
                <a:solidFill>
                  <a:srgbClr val="0070C0"/>
                </a:solidFill>
              </a:rPr>
              <a:t>通信接口，设置完成后重启</a:t>
            </a:r>
            <a:r>
              <a:rPr lang="en-US" altLang="zh-CN" sz="1600" dirty="0">
                <a:solidFill>
                  <a:srgbClr val="0070C0"/>
                </a:solidFill>
              </a:rPr>
              <a:t>-&gt;</a:t>
            </a:r>
            <a:r>
              <a:rPr lang="zh-CN" altLang="en-US" sz="1600" dirty="0">
                <a:solidFill>
                  <a:srgbClr val="0070C0"/>
                </a:solidFill>
              </a:rPr>
              <a:t>进入“控制面板</a:t>
            </a:r>
            <a:r>
              <a:rPr lang="en-US" altLang="zh-CN" sz="1600" dirty="0">
                <a:solidFill>
                  <a:srgbClr val="0070C0"/>
                </a:solidFill>
              </a:rPr>
              <a:t>-</a:t>
            </a:r>
            <a:r>
              <a:rPr lang="zh-CN" altLang="en-US" sz="1600" dirty="0">
                <a:solidFill>
                  <a:srgbClr val="0070C0"/>
                </a:solidFill>
              </a:rPr>
              <a:t>配置”，主题选择“</a:t>
            </a:r>
            <a:r>
              <a:rPr lang="en-US" altLang="zh-CN" sz="1600" dirty="0">
                <a:solidFill>
                  <a:srgbClr val="0070C0"/>
                </a:solidFill>
              </a:rPr>
              <a:t>Communication”-&gt;</a:t>
            </a:r>
            <a:r>
              <a:rPr lang="zh-CN" altLang="en-US" sz="1600" dirty="0">
                <a:solidFill>
                  <a:srgbClr val="0070C0"/>
                </a:solidFill>
              </a:rPr>
              <a:t> 选择“</a:t>
            </a:r>
            <a:r>
              <a:rPr lang="en-US" altLang="zh-CN" sz="1600" dirty="0">
                <a:solidFill>
                  <a:srgbClr val="0070C0"/>
                </a:solidFill>
              </a:rPr>
              <a:t>IP Setting”</a:t>
            </a:r>
            <a:r>
              <a:rPr lang="zh-CN" altLang="en-US" sz="1600" dirty="0">
                <a:solidFill>
                  <a:srgbClr val="0070C0"/>
                </a:solidFill>
              </a:rPr>
              <a:t>并双击打开</a:t>
            </a:r>
            <a:r>
              <a:rPr lang="en-US" altLang="zh-CN" sz="1600" dirty="0">
                <a:solidFill>
                  <a:srgbClr val="0070C0"/>
                </a:solidFill>
              </a:rPr>
              <a:t>-&gt;</a:t>
            </a:r>
            <a:r>
              <a:rPr lang="zh-CN" altLang="en-US" sz="1600" dirty="0">
                <a:solidFill>
                  <a:srgbClr val="0070C0"/>
                </a:solidFill>
              </a:rPr>
              <a:t>进入</a:t>
            </a:r>
            <a:r>
              <a:rPr lang="en-US" altLang="zh-CN" sz="1600" dirty="0">
                <a:solidFill>
                  <a:srgbClr val="0070C0"/>
                </a:solidFill>
              </a:rPr>
              <a:t>IP Setting</a:t>
            </a:r>
            <a:r>
              <a:rPr lang="zh-CN" altLang="en-US" sz="1600" dirty="0">
                <a:solidFill>
                  <a:srgbClr val="0070C0"/>
                </a:solidFill>
              </a:rPr>
              <a:t>，单击“</a:t>
            </a:r>
            <a:r>
              <a:rPr lang="en-US" altLang="zh-CN" sz="1600" dirty="0">
                <a:solidFill>
                  <a:srgbClr val="0070C0"/>
                </a:solidFill>
              </a:rPr>
              <a:t>PROFINET Network”-&gt;</a:t>
            </a:r>
            <a:r>
              <a:rPr lang="zh-CN" altLang="en-US" sz="1600" dirty="0">
                <a:solidFill>
                  <a:srgbClr val="0070C0"/>
                </a:solidFill>
              </a:rPr>
              <a:t>修改</a:t>
            </a:r>
            <a:r>
              <a:rPr lang="en-US" altLang="zh-CN" sz="1600" dirty="0">
                <a:solidFill>
                  <a:srgbClr val="0070C0"/>
                </a:solidFill>
              </a:rPr>
              <a:t>IP</a:t>
            </a:r>
            <a:r>
              <a:rPr lang="zh-CN" altLang="en-US" sz="1600" dirty="0">
                <a:solidFill>
                  <a:srgbClr val="0070C0"/>
                </a:solidFill>
              </a:rPr>
              <a:t>地址，选择对应网口为</a:t>
            </a:r>
            <a:r>
              <a:rPr lang="en-US" altLang="zh-CN" sz="1600" dirty="0">
                <a:solidFill>
                  <a:srgbClr val="0070C0"/>
                </a:solidFill>
              </a:rPr>
              <a:t>WAN</a:t>
            </a:r>
            <a:r>
              <a:rPr lang="zh-CN" altLang="en-US" sz="1600" dirty="0">
                <a:solidFill>
                  <a:srgbClr val="0070C0"/>
                </a:solidFill>
              </a:rPr>
              <a:t>，此处</a:t>
            </a:r>
            <a:r>
              <a:rPr lang="en-US" altLang="zh-CN" sz="1600" dirty="0">
                <a:solidFill>
                  <a:srgbClr val="0070C0"/>
                </a:solidFill>
              </a:rPr>
              <a:t>IP</a:t>
            </a:r>
            <a:r>
              <a:rPr lang="zh-CN" altLang="en-US" sz="1600" dirty="0">
                <a:solidFill>
                  <a:srgbClr val="0070C0"/>
                </a:solidFill>
              </a:rPr>
              <a:t>地址应与前面配置的系统</a:t>
            </a:r>
            <a:r>
              <a:rPr lang="en-US" altLang="zh-CN" sz="1600" dirty="0">
                <a:solidFill>
                  <a:srgbClr val="0070C0"/>
                </a:solidFill>
              </a:rPr>
              <a:t>WAN</a:t>
            </a:r>
            <a:r>
              <a:rPr lang="zh-CN" altLang="en-US" sz="1600" dirty="0">
                <a:solidFill>
                  <a:srgbClr val="0070C0"/>
                </a:solidFill>
              </a:rPr>
              <a:t>口</a:t>
            </a:r>
            <a:r>
              <a:rPr lang="en-US" altLang="zh-CN" sz="1600" dirty="0">
                <a:solidFill>
                  <a:srgbClr val="0070C0"/>
                </a:solidFill>
              </a:rPr>
              <a:t>IP</a:t>
            </a:r>
            <a:r>
              <a:rPr lang="zh-CN" altLang="en-US" sz="1600" dirty="0">
                <a:solidFill>
                  <a:srgbClr val="0070C0"/>
                </a:solidFill>
              </a:rPr>
              <a:t>地址（</a:t>
            </a:r>
            <a:r>
              <a:rPr lang="en-US" altLang="zh-CN" sz="1600" dirty="0">
                <a:solidFill>
                  <a:srgbClr val="0070C0"/>
                </a:solidFill>
              </a:rPr>
              <a:t>192.168.101.100</a:t>
            </a:r>
            <a:r>
              <a:rPr lang="zh-CN" altLang="en-US" sz="1600" dirty="0">
                <a:solidFill>
                  <a:srgbClr val="0070C0"/>
                </a:solidFill>
              </a:rPr>
              <a:t>）相同，完成后重启系统。</a:t>
            </a:r>
          </a:p>
        </p:txBody>
      </p:sp>
    </p:spTree>
    <p:extLst>
      <p:ext uri="{BB962C8B-B14F-4D97-AF65-F5344CB8AC3E}">
        <p14:creationId xmlns:p14="http://schemas.microsoft.com/office/powerpoint/2010/main" val="3116247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4F3EA480-F819-45B5-8449-F564B97363E5}"/>
              </a:ext>
            </a:extLst>
          </p:cNvPr>
          <p:cNvSpPr txBox="1"/>
          <p:nvPr/>
        </p:nvSpPr>
        <p:spPr>
          <a:xfrm>
            <a:off x="637083" y="501290"/>
            <a:ext cx="8280000" cy="4165243"/>
          </a:xfrm>
          <a:prstGeom prst="rect">
            <a:avLst/>
          </a:prstGeom>
          <a:noFill/>
        </p:spPr>
        <p:txBody>
          <a:bodyPr wrap="square" rtlCol="0">
            <a:spAutoFit/>
          </a:bodyPr>
          <a:lstStyle/>
          <a:p>
            <a:pPr>
              <a:lnSpc>
                <a:spcPct val="150000"/>
              </a:lnSpc>
            </a:pPr>
            <a:r>
              <a:rPr lang="en-US" altLang="zh-CN" sz="1800" dirty="0">
                <a:solidFill>
                  <a:srgbClr val="FF0000"/>
                </a:solidFill>
              </a:rPr>
              <a:t>4.3.3 ABB</a:t>
            </a:r>
            <a:r>
              <a:rPr lang="zh-CN" altLang="en-US" sz="1800" dirty="0">
                <a:solidFill>
                  <a:srgbClr val="FF0000"/>
                </a:solidFill>
              </a:rPr>
              <a:t>工业机器人的</a:t>
            </a:r>
            <a:r>
              <a:rPr lang="en-US" altLang="zh-CN" sz="1800" dirty="0">
                <a:solidFill>
                  <a:srgbClr val="FF0000"/>
                </a:solidFill>
              </a:rPr>
              <a:t>Socket</a:t>
            </a:r>
            <a:r>
              <a:rPr lang="zh-CN" altLang="en-US" sz="1800" dirty="0">
                <a:solidFill>
                  <a:srgbClr val="FF0000"/>
                </a:solidFill>
              </a:rPr>
              <a:t>通信</a:t>
            </a:r>
          </a:p>
          <a:p>
            <a:pPr>
              <a:lnSpc>
                <a:spcPct val="150000"/>
              </a:lnSpc>
            </a:pPr>
            <a:r>
              <a:rPr lang="en-US" altLang="zh-CN" sz="1600" dirty="0">
                <a:solidFill>
                  <a:srgbClr val="FF0000"/>
                </a:solidFill>
              </a:rPr>
              <a:t>1.Socket</a:t>
            </a:r>
            <a:r>
              <a:rPr lang="zh-CN" altLang="en-US" sz="1600" dirty="0">
                <a:solidFill>
                  <a:srgbClr val="FF0000"/>
                </a:solidFill>
              </a:rPr>
              <a:t>通信框架</a:t>
            </a:r>
          </a:p>
          <a:p>
            <a:pPr>
              <a:lnSpc>
                <a:spcPct val="150000"/>
              </a:lnSpc>
            </a:pPr>
            <a:r>
              <a:rPr lang="en-US" altLang="zh-CN" sz="1600" dirty="0">
                <a:solidFill>
                  <a:srgbClr val="0070C0"/>
                </a:solidFill>
              </a:rPr>
              <a:t>         Socket</a:t>
            </a:r>
            <a:r>
              <a:rPr lang="zh-CN" altLang="en-US" sz="1600" dirty="0">
                <a:solidFill>
                  <a:srgbClr val="0070C0"/>
                </a:solidFill>
              </a:rPr>
              <a:t>通信分为</a:t>
            </a:r>
            <a:r>
              <a:rPr lang="zh-CN" altLang="en-US" sz="1600" dirty="0">
                <a:solidFill>
                  <a:srgbClr val="FF0000"/>
                </a:solidFill>
              </a:rPr>
              <a:t>服务器端（</a:t>
            </a:r>
            <a:r>
              <a:rPr lang="en-US" altLang="zh-CN" sz="1600" dirty="0">
                <a:solidFill>
                  <a:srgbClr val="FF0000"/>
                </a:solidFill>
              </a:rPr>
              <a:t>Server</a:t>
            </a:r>
            <a:r>
              <a:rPr lang="zh-CN" altLang="en-US" sz="1600" dirty="0">
                <a:solidFill>
                  <a:srgbClr val="FF0000"/>
                </a:solidFill>
              </a:rPr>
              <a:t>）与客户端（</a:t>
            </a:r>
            <a:r>
              <a:rPr lang="en-US" altLang="zh-CN" sz="1600" dirty="0">
                <a:solidFill>
                  <a:srgbClr val="FF0000"/>
                </a:solidFill>
              </a:rPr>
              <a:t>Client</a:t>
            </a:r>
            <a:r>
              <a:rPr lang="zh-CN" altLang="en-US" sz="1600" dirty="0">
                <a:solidFill>
                  <a:srgbClr val="FF0000"/>
                </a:solidFill>
              </a:rPr>
              <a:t>）</a:t>
            </a:r>
            <a:r>
              <a:rPr lang="zh-CN" altLang="en-US" sz="1600" dirty="0">
                <a:solidFill>
                  <a:srgbClr val="0070C0"/>
                </a:solidFill>
              </a:rPr>
              <a:t>，一个</a:t>
            </a:r>
            <a:r>
              <a:rPr lang="en-US" altLang="zh-CN" sz="1600" dirty="0">
                <a:solidFill>
                  <a:srgbClr val="0070C0"/>
                </a:solidFill>
              </a:rPr>
              <a:t>Server</a:t>
            </a:r>
            <a:r>
              <a:rPr lang="zh-CN" altLang="en-US" sz="1600" dirty="0">
                <a:solidFill>
                  <a:srgbClr val="0070C0"/>
                </a:solidFill>
              </a:rPr>
              <a:t>可以连接多个</a:t>
            </a:r>
            <a:r>
              <a:rPr lang="en-US" altLang="zh-CN" sz="1600" dirty="0">
                <a:solidFill>
                  <a:srgbClr val="0070C0"/>
                </a:solidFill>
              </a:rPr>
              <a:t>Client</a:t>
            </a:r>
            <a:r>
              <a:rPr lang="zh-CN" altLang="en-US" sz="1600" dirty="0">
                <a:solidFill>
                  <a:srgbClr val="0070C0"/>
                </a:solidFill>
              </a:rPr>
              <a:t>。</a:t>
            </a:r>
            <a:r>
              <a:rPr lang="en-US" altLang="zh-CN" sz="1600" dirty="0">
                <a:solidFill>
                  <a:srgbClr val="0070C0"/>
                </a:solidFill>
              </a:rPr>
              <a:t>Server</a:t>
            </a:r>
            <a:r>
              <a:rPr lang="zh-CN" altLang="en-US" sz="1600" dirty="0">
                <a:solidFill>
                  <a:srgbClr val="0070C0"/>
                </a:solidFill>
              </a:rPr>
              <a:t>通过</a:t>
            </a:r>
            <a:r>
              <a:rPr lang="zh-CN" altLang="en-US" sz="1600" dirty="0">
                <a:solidFill>
                  <a:srgbClr val="FF0000"/>
                </a:solidFill>
              </a:rPr>
              <a:t>不同的端口号</a:t>
            </a:r>
            <a:r>
              <a:rPr lang="zh-CN" altLang="en-US" sz="1600" dirty="0">
                <a:solidFill>
                  <a:srgbClr val="0070C0"/>
                </a:solidFill>
              </a:rPr>
              <a:t>区分连接的</a:t>
            </a:r>
            <a:r>
              <a:rPr lang="en-US" altLang="zh-CN" sz="1600" dirty="0">
                <a:solidFill>
                  <a:srgbClr val="0070C0"/>
                </a:solidFill>
              </a:rPr>
              <a:t>Client</a:t>
            </a:r>
            <a:r>
              <a:rPr lang="zh-CN" altLang="en-US" sz="1600" dirty="0">
                <a:solidFill>
                  <a:srgbClr val="0070C0"/>
                </a:solidFill>
              </a:rPr>
              <a:t>。</a:t>
            </a:r>
            <a:r>
              <a:rPr lang="en-US" altLang="zh-CN" sz="1600" dirty="0">
                <a:solidFill>
                  <a:srgbClr val="0070C0"/>
                </a:solidFill>
              </a:rPr>
              <a:t>ABB</a:t>
            </a:r>
            <a:r>
              <a:rPr lang="zh-CN" altLang="en-US" sz="1600" dirty="0">
                <a:solidFill>
                  <a:srgbClr val="0070C0"/>
                </a:solidFill>
              </a:rPr>
              <a:t>工业机器人支持</a:t>
            </a:r>
            <a:r>
              <a:rPr lang="en-US" altLang="zh-CN" sz="1600" dirty="0">
                <a:solidFill>
                  <a:srgbClr val="0070C0"/>
                </a:solidFill>
              </a:rPr>
              <a:t>Socket</a:t>
            </a:r>
            <a:r>
              <a:rPr lang="zh-CN" altLang="en-US" sz="1600" dirty="0">
                <a:solidFill>
                  <a:srgbClr val="0070C0"/>
                </a:solidFill>
              </a:rPr>
              <a:t>通信，机器人控制器需配置</a:t>
            </a:r>
            <a:r>
              <a:rPr lang="en-US" altLang="zh-CN" sz="1600" dirty="0">
                <a:solidFill>
                  <a:srgbClr val="FF0000"/>
                </a:solidFill>
              </a:rPr>
              <a:t>616-1 PC Interface</a:t>
            </a:r>
            <a:r>
              <a:rPr lang="zh-CN" altLang="en-US" sz="1600" dirty="0">
                <a:solidFill>
                  <a:srgbClr val="FF0000"/>
                </a:solidFill>
              </a:rPr>
              <a:t>选项</a:t>
            </a:r>
            <a:r>
              <a:rPr lang="zh-CN" altLang="en-US" sz="1600" dirty="0">
                <a:solidFill>
                  <a:srgbClr val="0070C0"/>
                </a:solidFill>
              </a:rPr>
              <a:t>。</a:t>
            </a:r>
          </a:p>
          <a:p>
            <a:pPr>
              <a:lnSpc>
                <a:spcPct val="150000"/>
              </a:lnSpc>
            </a:pPr>
            <a:r>
              <a:rPr lang="en-US" altLang="zh-CN" sz="1600" dirty="0">
                <a:solidFill>
                  <a:srgbClr val="0070C0"/>
                </a:solidFill>
              </a:rPr>
              <a:t>          ABB</a:t>
            </a:r>
            <a:r>
              <a:rPr lang="zh-CN" altLang="en-US" sz="1600" dirty="0">
                <a:solidFill>
                  <a:srgbClr val="0070C0"/>
                </a:solidFill>
              </a:rPr>
              <a:t>工业机器人在</a:t>
            </a:r>
            <a:r>
              <a:rPr lang="en-US" altLang="zh-CN" sz="1600" dirty="0">
                <a:solidFill>
                  <a:srgbClr val="0070C0"/>
                </a:solidFill>
              </a:rPr>
              <a:t>socket</a:t>
            </a:r>
            <a:r>
              <a:rPr lang="zh-CN" altLang="en-US" sz="1600" dirty="0">
                <a:solidFill>
                  <a:srgbClr val="0070C0"/>
                </a:solidFill>
              </a:rPr>
              <a:t>通信中即可以作为</a:t>
            </a:r>
            <a:r>
              <a:rPr lang="en-US" altLang="zh-CN" sz="1600" dirty="0">
                <a:solidFill>
                  <a:srgbClr val="0070C0"/>
                </a:solidFill>
              </a:rPr>
              <a:t>Server</a:t>
            </a:r>
            <a:r>
              <a:rPr lang="zh-CN" altLang="en-US" sz="1600" dirty="0">
                <a:solidFill>
                  <a:srgbClr val="0070C0"/>
                </a:solidFill>
              </a:rPr>
              <a:t>，也可以作为</a:t>
            </a:r>
            <a:r>
              <a:rPr lang="en-US" altLang="zh-CN" sz="1600" dirty="0">
                <a:solidFill>
                  <a:srgbClr val="0070C0"/>
                </a:solidFill>
              </a:rPr>
              <a:t>Client</a:t>
            </a:r>
            <a:r>
              <a:rPr lang="zh-CN" altLang="en-US" sz="1600" dirty="0">
                <a:solidFill>
                  <a:srgbClr val="0070C0"/>
                </a:solidFill>
              </a:rPr>
              <a:t>。创建</a:t>
            </a:r>
            <a:r>
              <a:rPr lang="en-US" altLang="zh-CN" sz="1600" dirty="0">
                <a:solidFill>
                  <a:srgbClr val="0070C0"/>
                </a:solidFill>
              </a:rPr>
              <a:t>socket</a:t>
            </a:r>
            <a:r>
              <a:rPr lang="zh-CN" altLang="en-US" sz="1600" dirty="0">
                <a:solidFill>
                  <a:srgbClr val="0070C0"/>
                </a:solidFill>
              </a:rPr>
              <a:t>通信程序的流程一般为：对于服务器端程序，首先要创建类型为</a:t>
            </a:r>
            <a:r>
              <a:rPr lang="en-US" altLang="zh-CN" sz="1600" dirty="0" err="1">
                <a:solidFill>
                  <a:srgbClr val="0070C0"/>
                </a:solidFill>
              </a:rPr>
              <a:t>socketdev</a:t>
            </a:r>
            <a:r>
              <a:rPr lang="zh-CN" altLang="en-US" sz="1600" dirty="0">
                <a:solidFill>
                  <a:srgbClr val="0070C0"/>
                </a:solidFill>
              </a:rPr>
              <a:t>的套接字，并绑定至服务器某一端口上。执行</a:t>
            </a:r>
            <a:r>
              <a:rPr lang="en-US" altLang="zh-CN" sz="1600" dirty="0" err="1">
                <a:solidFill>
                  <a:srgbClr val="0070C0"/>
                </a:solidFill>
              </a:rPr>
              <a:t>SocketListen</a:t>
            </a:r>
            <a:r>
              <a:rPr lang="zh-CN" altLang="en-US" sz="1600" dirty="0">
                <a:solidFill>
                  <a:srgbClr val="0070C0"/>
                </a:solidFill>
              </a:rPr>
              <a:t>后，服务器套接字开始监听位于该端口和地址上的输入连接，接着调用</a:t>
            </a:r>
            <a:r>
              <a:rPr lang="en-US" altLang="zh-CN" sz="1600" dirty="0" err="1">
                <a:solidFill>
                  <a:srgbClr val="0070C0"/>
                </a:solidFill>
              </a:rPr>
              <a:t>SocketAccept</a:t>
            </a:r>
            <a:r>
              <a:rPr lang="zh-CN" altLang="en-US" sz="1600" dirty="0">
                <a:solidFill>
                  <a:srgbClr val="0070C0"/>
                </a:solidFill>
              </a:rPr>
              <a:t>接受来自客户端的输入连接。同样客户端程序也要先创建</a:t>
            </a:r>
            <a:r>
              <a:rPr lang="en-US" altLang="zh-CN" sz="1600" dirty="0" err="1">
                <a:solidFill>
                  <a:srgbClr val="FF0000"/>
                </a:solidFill>
              </a:rPr>
              <a:t>socketdev</a:t>
            </a:r>
            <a:r>
              <a:rPr lang="zh-CN" altLang="en-US" sz="1600" dirty="0">
                <a:solidFill>
                  <a:srgbClr val="FF0000"/>
                </a:solidFill>
              </a:rPr>
              <a:t>类型</a:t>
            </a:r>
            <a:r>
              <a:rPr lang="zh-CN" altLang="en-US" sz="1600" dirty="0">
                <a:solidFill>
                  <a:srgbClr val="0070C0"/>
                </a:solidFill>
              </a:rPr>
              <a:t>的套接字，并尝试调用</a:t>
            </a:r>
            <a:r>
              <a:rPr lang="en-US" altLang="zh-CN" sz="1600" dirty="0" err="1">
                <a:solidFill>
                  <a:srgbClr val="0070C0"/>
                </a:solidFill>
              </a:rPr>
              <a:t>SocketConnect</a:t>
            </a:r>
            <a:r>
              <a:rPr lang="zh-CN" altLang="en-US" sz="1600" dirty="0">
                <a:solidFill>
                  <a:srgbClr val="0070C0"/>
                </a:solidFill>
              </a:rPr>
              <a:t>连接远程服务端，一旦连接成功，双方将可以传送信息。</a:t>
            </a:r>
          </a:p>
        </p:txBody>
      </p:sp>
    </p:spTree>
    <p:extLst>
      <p:ext uri="{BB962C8B-B14F-4D97-AF65-F5344CB8AC3E}">
        <p14:creationId xmlns:p14="http://schemas.microsoft.com/office/powerpoint/2010/main" val="3306931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D2B9EE35-F841-4A4E-AE3F-A18E3C42AF85}" type="datetime1">
              <a:rPr lang="zh-CN" altLang="en-US" smtClean="0"/>
              <a:t>2024/7/5</a:t>
            </a:fld>
            <a:endParaRPr lang="zh-CN" altLang="en-US"/>
          </a:p>
        </p:txBody>
      </p:sp>
      <p:sp>
        <p:nvSpPr>
          <p:cNvPr id="10" name="标题 1">
            <a:extLst>
              <a:ext uri="{FF2B5EF4-FFF2-40B4-BE49-F238E27FC236}">
                <a16:creationId xmlns:a16="http://schemas.microsoft.com/office/drawing/2014/main" id="{2AE1B073-D084-439E-9DE3-8AB57040A36B}"/>
              </a:ext>
            </a:extLst>
          </p:cNvPr>
          <p:cNvSpPr>
            <a:spLocks noGrp="1"/>
          </p:cNvSpPr>
          <p:nvPr>
            <p:ph type="title"/>
          </p:nvPr>
        </p:nvSpPr>
        <p:spPr>
          <a:xfrm>
            <a:off x="46013" y="0"/>
            <a:ext cx="7141772" cy="666572"/>
          </a:xfrm>
        </p:spPr>
        <p:txBody>
          <a:bodyPr>
            <a:normAutofit/>
          </a:bodyPr>
          <a:lstStyle/>
          <a:p>
            <a:r>
              <a:rPr lang="zh-CN" altLang="en-US" dirty="0"/>
              <a:t>单元三 工业机器人与</a:t>
            </a:r>
            <a:r>
              <a:rPr lang="en-US" altLang="zh-CN" dirty="0"/>
              <a:t>PLC</a:t>
            </a:r>
            <a:r>
              <a:rPr lang="zh-CN" altLang="en-US" dirty="0"/>
              <a:t>的</a:t>
            </a:r>
            <a:r>
              <a:rPr lang="en-US" altLang="zh-CN" dirty="0"/>
              <a:t>TCP/IP</a:t>
            </a:r>
            <a:r>
              <a:rPr lang="zh-CN" altLang="en-US" dirty="0"/>
              <a:t>网络通信</a:t>
            </a:r>
          </a:p>
        </p:txBody>
      </p:sp>
      <p:sp>
        <p:nvSpPr>
          <p:cNvPr id="5" name="文本框 4">
            <a:extLst>
              <a:ext uri="{FF2B5EF4-FFF2-40B4-BE49-F238E27FC236}">
                <a16:creationId xmlns:a16="http://schemas.microsoft.com/office/drawing/2014/main" id="{F01328A1-D6E8-4E9B-93C4-97F646393720}"/>
              </a:ext>
            </a:extLst>
          </p:cNvPr>
          <p:cNvSpPr txBox="1"/>
          <p:nvPr/>
        </p:nvSpPr>
        <p:spPr>
          <a:xfrm>
            <a:off x="607103" y="471310"/>
            <a:ext cx="8280000" cy="467500"/>
          </a:xfrm>
          <a:prstGeom prst="rect">
            <a:avLst/>
          </a:prstGeom>
          <a:noFill/>
        </p:spPr>
        <p:txBody>
          <a:bodyPr wrap="square" rtlCol="0">
            <a:spAutoFit/>
          </a:bodyPr>
          <a:lstStyle/>
          <a:p>
            <a:pPr>
              <a:lnSpc>
                <a:spcPct val="150000"/>
              </a:lnSpc>
            </a:pPr>
            <a:r>
              <a:rPr lang="en-US" altLang="zh-CN" sz="1800" dirty="0">
                <a:solidFill>
                  <a:srgbClr val="FF0000"/>
                </a:solidFill>
              </a:rPr>
              <a:t>socket</a:t>
            </a:r>
            <a:r>
              <a:rPr lang="zh-CN" altLang="en-US" sz="1800" dirty="0">
                <a:solidFill>
                  <a:srgbClr val="FF0000"/>
                </a:solidFill>
              </a:rPr>
              <a:t>通信一般流程：</a:t>
            </a:r>
          </a:p>
        </p:txBody>
      </p:sp>
      <p:sp>
        <p:nvSpPr>
          <p:cNvPr id="2" name="Rectangle 2">
            <a:extLst>
              <a:ext uri="{FF2B5EF4-FFF2-40B4-BE49-F238E27FC236}">
                <a16:creationId xmlns:a16="http://schemas.microsoft.com/office/drawing/2014/main" id="{61273E43-9591-471D-A105-F874B927DB39}"/>
              </a:ext>
            </a:extLst>
          </p:cNvPr>
          <p:cNvSpPr>
            <a:spLocks noChangeArrowheads="1"/>
          </p:cNvSpPr>
          <p:nvPr/>
        </p:nvSpPr>
        <p:spPr bwMode="auto">
          <a:xfrm flipV="1">
            <a:off x="3522692" y="-153949"/>
            <a:ext cx="749507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4" name="图片 3">
            <a:extLst>
              <a:ext uri="{FF2B5EF4-FFF2-40B4-BE49-F238E27FC236}">
                <a16:creationId xmlns:a16="http://schemas.microsoft.com/office/drawing/2014/main" id="{6230DE93-A2D1-4BAC-9EFE-DDAD07FD423E}"/>
              </a:ext>
            </a:extLst>
          </p:cNvPr>
          <p:cNvPicPr>
            <a:picLocks noChangeAspect="1"/>
          </p:cNvPicPr>
          <p:nvPr/>
        </p:nvPicPr>
        <p:blipFill>
          <a:blip r:embed="rId2"/>
          <a:stretch>
            <a:fillRect/>
          </a:stretch>
        </p:blipFill>
        <p:spPr>
          <a:xfrm>
            <a:off x="2568784" y="938810"/>
            <a:ext cx="4123373" cy="4089083"/>
          </a:xfrm>
          <a:prstGeom prst="rect">
            <a:avLst/>
          </a:prstGeom>
        </p:spPr>
      </p:pic>
      <p:sp>
        <p:nvSpPr>
          <p:cNvPr id="6" name="文本框 5">
            <a:extLst>
              <a:ext uri="{FF2B5EF4-FFF2-40B4-BE49-F238E27FC236}">
                <a16:creationId xmlns:a16="http://schemas.microsoft.com/office/drawing/2014/main" id="{441D4A81-2B6B-40A0-A9AA-EA9631AB6B68}"/>
              </a:ext>
            </a:extLst>
          </p:cNvPr>
          <p:cNvSpPr txBox="1"/>
          <p:nvPr/>
        </p:nvSpPr>
        <p:spPr bwMode="auto">
          <a:xfrm>
            <a:off x="1494255" y="1997558"/>
            <a:ext cx="1296648" cy="574192"/>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000" dirty="0">
                <a:solidFill>
                  <a:srgbClr val="FF0000"/>
                </a:solidFill>
                <a:effectLst>
                  <a:outerShdw blurRad="38100" dist="38100" dir="2700000" algn="tl">
                    <a:srgbClr val="C0C0C0"/>
                  </a:outerShdw>
                </a:effectLst>
                <a:latin typeface="仿宋" panose="02010609060101010101" pitchFamily="49" charset="-122"/>
                <a:ea typeface="仿宋" panose="02010609060101010101" pitchFamily="49" charset="-122"/>
              </a:rPr>
              <a:t>服务端</a:t>
            </a:r>
          </a:p>
        </p:txBody>
      </p:sp>
      <p:sp>
        <p:nvSpPr>
          <p:cNvPr id="11" name="文本框 10">
            <a:extLst>
              <a:ext uri="{FF2B5EF4-FFF2-40B4-BE49-F238E27FC236}">
                <a16:creationId xmlns:a16="http://schemas.microsoft.com/office/drawing/2014/main" id="{0978C125-AF86-4FDA-BC73-9E63D000532E}"/>
              </a:ext>
            </a:extLst>
          </p:cNvPr>
          <p:cNvSpPr txBox="1"/>
          <p:nvPr/>
        </p:nvSpPr>
        <p:spPr bwMode="auto">
          <a:xfrm>
            <a:off x="5056918" y="1196078"/>
            <a:ext cx="1296648" cy="574192"/>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000" dirty="0">
                <a:solidFill>
                  <a:srgbClr val="FF0000"/>
                </a:solidFill>
                <a:effectLst>
                  <a:outerShdw blurRad="38100" dist="38100" dir="2700000" algn="tl">
                    <a:srgbClr val="C0C0C0"/>
                  </a:outerShdw>
                </a:effectLst>
                <a:latin typeface="仿宋" panose="02010609060101010101" pitchFamily="49" charset="-122"/>
                <a:ea typeface="仿宋" panose="02010609060101010101" pitchFamily="49" charset="-122"/>
              </a:rPr>
              <a:t>客户端</a:t>
            </a:r>
          </a:p>
        </p:txBody>
      </p:sp>
    </p:spTree>
    <p:extLst>
      <p:ext uri="{BB962C8B-B14F-4D97-AF65-F5344CB8AC3E}">
        <p14:creationId xmlns:p14="http://schemas.microsoft.com/office/powerpoint/2010/main" val="5542140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bwMode="auto">
        <a:noFill/>
        <a:ln>
          <a:noFill/>
        </a:ln>
      </a:spPr>
      <a:bodyPr lIns="68574" tIns="34288" rIns="68574" bIns="34288" anchor="b"/>
      <a:lstStyle>
        <a:defPPr algn="ctr" defTabSz="914400" fontAlgn="base">
          <a:lnSpc>
            <a:spcPct val="200000"/>
          </a:lnSpc>
          <a:spcBef>
            <a:spcPct val="0"/>
          </a:spcBef>
          <a:spcAft>
            <a:spcPct val="0"/>
          </a:spcAft>
          <a:defRPr sz="3600"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2005</TotalTime>
  <Words>2556</Words>
  <Application>Microsoft Office PowerPoint</Application>
  <PresentationFormat>全屏显示(16:9)</PresentationFormat>
  <Paragraphs>165</Paragraphs>
  <Slides>24</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5" baseType="lpstr">
      <vt:lpstr>等线</vt:lpstr>
      <vt:lpstr>仿宋</vt:lpstr>
      <vt:lpstr>微软雅黑</vt:lpstr>
      <vt:lpstr>Arial</vt:lpstr>
      <vt:lpstr>Calibri</vt:lpstr>
      <vt:lpstr>Tw Cen MT</vt:lpstr>
      <vt:lpstr>Tw Cen MT Condensed</vt:lpstr>
      <vt:lpstr>Wingdings</vt:lpstr>
      <vt:lpstr>Wingdings 3</vt:lpstr>
      <vt:lpstr>积分</vt:lpstr>
      <vt:lpstr>Visio</vt:lpstr>
      <vt:lpstr>PowerPoint 演示文稿</vt:lpstr>
      <vt:lpstr>PowerPoint 演示文稿</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单元三 工业机器人与PLC的TCP/IP网络通信</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zhangah</cp:lastModifiedBy>
  <cp:revision>231</cp:revision>
  <cp:lastPrinted>2019-11-15T04:16:00Z</cp:lastPrinted>
  <dcterms:created xsi:type="dcterms:W3CDTF">2016-11-13T10:40:00Z</dcterms:created>
  <dcterms:modified xsi:type="dcterms:W3CDTF">2024-07-05T02:31:28Z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D531F706125F41F88F764CD171A90F58</vt:lpwstr>
  </property>
  <property fmtid="{D5CDD505-2E9C-101B-9397-08002B2CF9AE}" pid="3" name="KSOProductBuildVer">
    <vt:lpwstr>2052-11.1.0.10463</vt:lpwstr>
  </property>
</Properties>
</file>